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charts/chart1.xml" ContentType="application/vnd.openxmlformats-officedocument.drawingml.chart+xml"/>
  <Override PartName="/ppt/tags/tag26.xml" ContentType="application/vnd.openxmlformats-officedocument.presentationml.tags+xml"/>
  <Override PartName="/ppt/charts/chart2.xml" ContentType="application/vnd.openxmlformats-officedocument.drawingml.chart+xml"/>
  <Override PartName="/ppt/tags/tag27.xml" ContentType="application/vnd.openxmlformats-officedocument.presentationml.tags+xml"/>
  <Override PartName="/ppt/charts/chart3.xml" ContentType="application/vnd.openxmlformats-officedocument.drawingml.chart+xml"/>
  <Override PartName="/ppt/tags/tag28.xml" ContentType="application/vnd.openxmlformats-officedocument.presentationml.tags+xml"/>
  <Override PartName="/ppt/charts/chart4.xml" ContentType="application/vnd.openxmlformats-officedocument.drawingml.chart+xml"/>
  <Override PartName="/ppt/tags/tag29.xml" ContentType="application/vnd.openxmlformats-officedocument.presentationml.tags+xml"/>
  <Override PartName="/ppt/charts/chart5.xml" ContentType="application/vnd.openxmlformats-officedocument.drawingml.chart+xml"/>
  <Override PartName="/ppt/tags/tag30.xml" ContentType="application/vnd.openxmlformats-officedocument.presentationml.tags+xml"/>
  <Override PartName="/ppt/charts/chart6.xml" ContentType="application/vnd.openxmlformats-officedocument.drawingml.chart+xml"/>
  <Override PartName="/ppt/tags/tag31.xml" ContentType="application/vnd.openxmlformats-officedocument.presentationml.tags+xml"/>
  <Override PartName="/ppt/charts/chart7.xml" ContentType="application/vnd.openxmlformats-officedocument.drawingml.chart+xml"/>
  <Override PartName="/ppt/tags/tag32.xml" ContentType="application/vnd.openxmlformats-officedocument.presentationml.tags+xml"/>
  <Override PartName="/ppt/charts/chart8.xml" ContentType="application/vnd.openxmlformats-officedocument.drawingml.chart+xml"/>
  <Override PartName="/ppt/tags/tag33.xml" ContentType="application/vnd.openxmlformats-officedocument.presentationml.tags+xml"/>
  <Override PartName="/ppt/tags/tag34.xml" ContentType="application/vnd.openxmlformats-officedocument.presentationml.tags+xml"/>
  <Override PartName="/ppt/charts/chart9.xml" ContentType="application/vnd.openxmlformats-officedocument.drawingml.chart+xml"/>
  <Override PartName="/ppt/drawings/drawing1.xml" ContentType="application/vnd.openxmlformats-officedocument.drawingml.chartshapes+xml"/>
  <Override PartName="/ppt/tags/tag35.xml" ContentType="application/vnd.openxmlformats-officedocument.presentationml.tags+xml"/>
  <Override PartName="/ppt/charts/chart10.xml" ContentType="application/vnd.openxmlformats-officedocument.drawingml.chart+xml"/>
  <Override PartName="/ppt/drawings/drawing2.xml" ContentType="application/vnd.openxmlformats-officedocument.drawingml.chartshapes+xml"/>
  <Override PartName="/ppt/tags/tag36.xml" ContentType="application/vnd.openxmlformats-officedocument.presentationml.tags+xml"/>
  <Override PartName="/ppt/charts/chart11.xml" ContentType="application/vnd.openxmlformats-officedocument.drawingml.chart+xml"/>
  <Override PartName="/ppt/drawings/drawing3.xml" ContentType="application/vnd.openxmlformats-officedocument.drawingml.chartshapes+xml"/>
  <Override PartName="/ppt/tags/tag37.xml" ContentType="application/vnd.openxmlformats-officedocument.presentationml.tags+xml"/>
  <Override PartName="/ppt/charts/chart12.xml" ContentType="application/vnd.openxmlformats-officedocument.drawingml.chart+xml"/>
  <Override PartName="/ppt/drawings/drawing4.xml" ContentType="application/vnd.openxmlformats-officedocument.drawingml.chartshape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362" r:id="rId4"/>
    <p:sldId id="363" r:id="rId5"/>
    <p:sldId id="358" r:id="rId6"/>
    <p:sldId id="364" r:id="rId7"/>
    <p:sldId id="356" r:id="rId8"/>
    <p:sldId id="360" r:id="rId9"/>
    <p:sldId id="359" r:id="rId10"/>
    <p:sldId id="361" r:id="rId11"/>
    <p:sldId id="355" r:id="rId12"/>
    <p:sldId id="322" r:id="rId13"/>
    <p:sldId id="393" r:id="rId14"/>
    <p:sldId id="391" r:id="rId15"/>
    <p:sldId id="392" r:id="rId16"/>
    <p:sldId id="382" r:id="rId17"/>
    <p:sldId id="377" r:id="rId18"/>
    <p:sldId id="378" r:id="rId19"/>
    <p:sldId id="380" r:id="rId20"/>
    <p:sldId id="381" r:id="rId21"/>
    <p:sldId id="383" r:id="rId22"/>
    <p:sldId id="384" r:id="rId23"/>
    <p:sldId id="385" r:id="rId24"/>
    <p:sldId id="386" r:id="rId25"/>
    <p:sldId id="373" r:id="rId26"/>
    <p:sldId id="369" r:id="rId27"/>
    <p:sldId id="370" r:id="rId28"/>
    <p:sldId id="371" r:id="rId29"/>
    <p:sldId id="372" r:id="rId30"/>
    <p:sldId id="365" r:id="rId31"/>
    <p:sldId id="366" r:id="rId32"/>
    <p:sldId id="367" r:id="rId33"/>
    <p:sldId id="368" r:id="rId34"/>
    <p:sldId id="323" r:id="rId35"/>
    <p:sldId id="390" r:id="rId36"/>
    <p:sldId id="387" r:id="rId37"/>
    <p:sldId id="388" r:id="rId38"/>
    <p:sldId id="389" r:id="rId39"/>
    <p:sldId id="319" r:id="rId40"/>
    <p:sldId id="403" r:id="rId41"/>
    <p:sldId id="290" r:id="rId42"/>
    <p:sldId id="346" r:id="rId43"/>
    <p:sldId id="294" r:id="rId44"/>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A2"/>
    <a:srgbClr val="F06E0D"/>
    <a:srgbClr val="F2700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4660"/>
  </p:normalViewPr>
  <p:slideViewPr>
    <p:cSldViewPr>
      <p:cViewPr varScale="1">
        <p:scale>
          <a:sx n="57" d="100"/>
          <a:sy n="57" d="100"/>
        </p:scale>
        <p:origin x="1300" y="44"/>
      </p:cViewPr>
      <p:guideLst>
        <p:guide orient="horz" pos="2880"/>
        <p:guide pos="2160"/>
      </p:guideLst>
    </p:cSldViewPr>
  </p:slideViewPr>
  <p:notesTextViewPr>
    <p:cViewPr>
      <p:scale>
        <a:sx n="100" d="100"/>
        <a:sy n="100" d="100"/>
      </p:scale>
      <p:origin x="0" y="0"/>
    </p:cViewPr>
  </p:notesTextViewPr>
  <p:gridSpacing cx="36576" cy="3657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Sheet1!$B$2:$B$11</c:f>
              <c:numCache>
                <c:formatCode>General</c:formatCode>
                <c:ptCount val="10"/>
                <c:pt idx="0">
                  <c:v>9</c:v>
                </c:pt>
                <c:pt idx="1">
                  <c:v>6</c:v>
                </c:pt>
                <c:pt idx="2">
                  <c:v>8</c:v>
                </c:pt>
                <c:pt idx="3">
                  <c:v>10</c:v>
                </c:pt>
                <c:pt idx="4">
                  <c:v>6</c:v>
                </c:pt>
                <c:pt idx="5">
                  <c:v>8</c:v>
                </c:pt>
                <c:pt idx="6">
                  <c:v>5</c:v>
                </c:pt>
                <c:pt idx="7">
                  <c:v>10</c:v>
                </c:pt>
                <c:pt idx="8">
                  <c:v>14</c:v>
                </c:pt>
              </c:numCache>
            </c:numRef>
          </c:val>
          <c:extLst>
            <c:ext xmlns:c16="http://schemas.microsoft.com/office/drawing/2014/chart" uri="{C3380CC4-5D6E-409C-BE32-E72D297353CC}">
              <c16:uniqueId val="{00000000-3C02-4C96-AD9C-D5902279224C}"/>
            </c:ext>
          </c:extLst>
        </c:ser>
        <c:ser>
          <c:idx val="1"/>
          <c:order val="1"/>
          <c:tx>
            <c:strRef>
              <c:f>Sheet1!$C$1</c:f>
              <c:strCache>
                <c:ptCount val="1"/>
                <c:pt idx="0">
                  <c:v>COM</c:v>
                </c:pt>
              </c:strCache>
            </c:strRef>
          </c:tx>
          <c:spPr>
            <a:solidFill>
              <a:srgbClr val="FFFF00"/>
            </a:solidFill>
            <a:ln>
              <a:solidFill>
                <a:srgbClr val="FFFF00"/>
              </a:solidFill>
            </a:ln>
          </c:spPr>
          <c:invertIfNegative val="0"/>
          <c:dPt>
            <c:idx val="0"/>
            <c:invertIfNegative val="0"/>
            <c:bubble3D val="0"/>
            <c:extLst>
              <c:ext xmlns:c16="http://schemas.microsoft.com/office/drawing/2014/chart" uri="{C3380CC4-5D6E-409C-BE32-E72D297353CC}">
                <c16:uniqueId val="{00000001-3C02-4C96-AD9C-D5902279224C}"/>
              </c:ext>
            </c:extLst>
          </c:dPt>
          <c:dLbls>
            <c:dLbl>
              <c:idx val="3"/>
              <c:layout>
                <c:manualLayout>
                  <c:x val="1.199040767386091E-3"/>
                  <c:y val="-3.896103896103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1C-4AC0-9039-620082DF5C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Sheet1!$C$2:$C$11</c:f>
              <c:numCache>
                <c:formatCode>General</c:formatCode>
                <c:ptCount val="10"/>
                <c:pt idx="0">
                  <c:v>7</c:v>
                </c:pt>
                <c:pt idx="1">
                  <c:v>3</c:v>
                </c:pt>
                <c:pt idx="2">
                  <c:v>6</c:v>
                </c:pt>
                <c:pt idx="3">
                  <c:v>10</c:v>
                </c:pt>
                <c:pt idx="4">
                  <c:v>6</c:v>
                </c:pt>
                <c:pt idx="5">
                  <c:v>7</c:v>
                </c:pt>
                <c:pt idx="6">
                  <c:v>5</c:v>
                </c:pt>
                <c:pt idx="7">
                  <c:v>8</c:v>
                </c:pt>
                <c:pt idx="8">
                  <c:v>13</c:v>
                </c:pt>
              </c:numCache>
            </c:numRef>
          </c:val>
          <c:extLst>
            <c:ext xmlns:c16="http://schemas.microsoft.com/office/drawing/2014/chart" uri="{C3380CC4-5D6E-409C-BE32-E72D297353CC}">
              <c16:uniqueId val="{00000002-3C02-4C96-AD9C-D5902279224C}"/>
            </c:ext>
          </c:extLst>
        </c:ser>
        <c:ser>
          <c:idx val="2"/>
          <c:order val="2"/>
          <c:tx>
            <c:strRef>
              <c:f>Sheet1!$D$1</c:f>
              <c:strCache>
                <c:ptCount val="1"/>
                <c:pt idx="0">
                  <c:v>APB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Sheet1!$D$2:$D$11</c:f>
              <c:numCache>
                <c:formatCode>General</c:formatCode>
                <c:ptCount val="10"/>
                <c:pt idx="0">
                  <c:v>7</c:v>
                </c:pt>
                <c:pt idx="1">
                  <c:v>3</c:v>
                </c:pt>
                <c:pt idx="2">
                  <c:v>6</c:v>
                </c:pt>
                <c:pt idx="3">
                  <c:v>6</c:v>
                </c:pt>
                <c:pt idx="4">
                  <c:v>5</c:v>
                </c:pt>
                <c:pt idx="5">
                  <c:v>7</c:v>
                </c:pt>
                <c:pt idx="6">
                  <c:v>5</c:v>
                </c:pt>
                <c:pt idx="7">
                  <c:v>7</c:v>
                </c:pt>
                <c:pt idx="8">
                  <c:v>10</c:v>
                </c:pt>
              </c:numCache>
            </c:numRef>
          </c:val>
          <c:extLst>
            <c:ext xmlns:c16="http://schemas.microsoft.com/office/drawing/2014/chart" uri="{C3380CC4-5D6E-409C-BE32-E72D297353CC}">
              <c16:uniqueId val="{00000003-3C02-4C96-AD9C-D5902279224C}"/>
            </c:ext>
          </c:extLst>
        </c:ser>
        <c:ser>
          <c:idx val="3"/>
          <c:order val="3"/>
          <c:tx>
            <c:strRef>
              <c:f>Sheet1!$E$1</c:f>
              <c:strCache>
                <c:ptCount val="1"/>
                <c:pt idx="0">
                  <c:v>Promoted and Tenured</c:v>
                </c:pt>
              </c:strCache>
            </c:strRef>
          </c:tx>
          <c:spPr>
            <a:solidFill>
              <a:srgbClr val="00B050"/>
            </a:solidFill>
            <a:ln>
              <a:solidFill>
                <a:srgbClr val="00B050"/>
              </a:solidFill>
            </a:ln>
          </c:spPr>
          <c:invertIfNegative val="0"/>
          <c:dLbls>
            <c:dLbl>
              <c:idx val="8"/>
              <c:layout>
                <c:manualLayout>
                  <c:x val="2.3980815347721821E-3"/>
                  <c:y val="-3.896103896103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1C-4AC0-9039-620082DF5C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Sheet1!$E$2:$E$11</c:f>
              <c:numCache>
                <c:formatCode>General</c:formatCode>
                <c:ptCount val="10"/>
                <c:pt idx="0">
                  <c:v>7</c:v>
                </c:pt>
                <c:pt idx="1">
                  <c:v>3</c:v>
                </c:pt>
                <c:pt idx="2">
                  <c:v>6</c:v>
                </c:pt>
                <c:pt idx="3">
                  <c:v>7</c:v>
                </c:pt>
                <c:pt idx="4">
                  <c:v>6</c:v>
                </c:pt>
                <c:pt idx="5">
                  <c:v>7</c:v>
                </c:pt>
                <c:pt idx="6">
                  <c:v>5</c:v>
                </c:pt>
                <c:pt idx="7">
                  <c:v>7</c:v>
                </c:pt>
                <c:pt idx="8">
                  <c:v>10</c:v>
                </c:pt>
              </c:numCache>
            </c:numRef>
          </c:val>
          <c:extLst>
            <c:ext xmlns:c16="http://schemas.microsoft.com/office/drawing/2014/chart" uri="{C3380CC4-5D6E-409C-BE32-E72D297353CC}">
              <c16:uniqueId val="{00000004-3C02-4C96-AD9C-D5902279224C}"/>
            </c:ext>
          </c:extLst>
        </c:ser>
        <c:ser>
          <c:idx val="4"/>
          <c:order val="4"/>
          <c:tx>
            <c:strRef>
              <c:f>Sheet1!$F$1</c:f>
              <c:strCache>
                <c:ptCount val="1"/>
              </c:strCache>
            </c:strRef>
          </c:tx>
          <c:invertIfNegative val="0"/>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Sheet1!$F$2:$F$11</c:f>
              <c:numCache>
                <c:formatCode>General</c:formatCode>
                <c:ptCount val="10"/>
              </c:numCache>
            </c:numRef>
          </c:val>
          <c:extLst>
            <c:ext xmlns:c16="http://schemas.microsoft.com/office/drawing/2014/chart" uri="{C3380CC4-5D6E-409C-BE32-E72D297353CC}">
              <c16:uniqueId val="{00000005-3C02-4C96-AD9C-D5902279224C}"/>
            </c:ext>
          </c:extLst>
        </c:ser>
        <c:dLbls>
          <c:showLegendKey val="0"/>
          <c:showVal val="0"/>
          <c:showCatName val="0"/>
          <c:showSerName val="0"/>
          <c:showPercent val="0"/>
          <c:showBubbleSize val="0"/>
        </c:dLbls>
        <c:gapWidth val="150"/>
        <c:axId val="43931904"/>
        <c:axId val="43941888"/>
      </c:barChart>
      <c:catAx>
        <c:axId val="43931904"/>
        <c:scaling>
          <c:orientation val="minMax"/>
        </c:scaling>
        <c:delete val="0"/>
        <c:axPos val="b"/>
        <c:numFmt formatCode="General" sourceLinked="0"/>
        <c:majorTickMark val="out"/>
        <c:minorTickMark val="none"/>
        <c:tickLblPos val="nextTo"/>
        <c:crossAx val="43941888"/>
        <c:crosses val="autoZero"/>
        <c:auto val="1"/>
        <c:lblAlgn val="ctr"/>
        <c:lblOffset val="100"/>
        <c:noMultiLvlLbl val="0"/>
      </c:catAx>
      <c:valAx>
        <c:axId val="43941888"/>
        <c:scaling>
          <c:orientation val="minMax"/>
          <c:max val="15"/>
          <c:min val="0"/>
        </c:scaling>
        <c:delete val="0"/>
        <c:axPos val="l"/>
        <c:majorGridlines/>
        <c:numFmt formatCode="General" sourceLinked="1"/>
        <c:majorTickMark val="out"/>
        <c:minorTickMark val="none"/>
        <c:tickLblPos val="nextTo"/>
        <c:crossAx val="43931904"/>
        <c:crosses val="autoZero"/>
        <c:crossBetween val="between"/>
        <c:majorUnit val="5"/>
      </c:valAx>
    </c:plotArea>
    <c:legend>
      <c:legendPos val="t"/>
      <c:legendEntry>
        <c:idx val="4"/>
        <c:delete val="1"/>
      </c:legendEntry>
      <c:layout>
        <c:manualLayout>
          <c:xMode val="edge"/>
          <c:yMode val="edge"/>
          <c:x val="0.10006523914726487"/>
          <c:y val="1.5151515151515152E-2"/>
          <c:w val="0.74831076870786828"/>
          <c:h val="6.5304734635443298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737855136528983E-2"/>
          <c:y val="0.12972519685039369"/>
          <c:w val="0.90787033199797396"/>
          <c:h val="0.78409133858267721"/>
        </c:manualLayout>
      </c:layout>
      <c:barChart>
        <c:barDir val="col"/>
        <c:grouping val="clustered"/>
        <c:varyColors val="0"/>
        <c:ser>
          <c:idx val="0"/>
          <c:order val="0"/>
          <c:tx>
            <c:strRef>
              <c:f>Sheet1!$B$1</c:f>
              <c:strCache>
                <c:ptCount val="1"/>
                <c:pt idx="0">
                  <c:v>Refereed Publications</c:v>
                </c:pt>
              </c:strCache>
            </c:strRef>
          </c:tx>
          <c:invertIfNegative val="0"/>
          <c:dLbls>
            <c:spPr>
              <a:noFill/>
              <a:ln>
                <a:noFill/>
              </a:ln>
              <a:effectLst/>
            </c:spPr>
            <c:txPr>
              <a:bodyPr wrap="square" lIns="38100" tIns="19050" rIns="38100" bIns="19050" anchor="ctr">
                <a:spAutoFit/>
              </a:bodyPr>
              <a:lstStyle/>
              <a:p>
                <a:pPr>
                  <a:defRPr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46</c:v>
                </c:pt>
                <c:pt idx="1">
                  <c:v>61</c:v>
                </c:pt>
                <c:pt idx="2">
                  <c:v>64</c:v>
                </c:pt>
                <c:pt idx="3">
                  <c:v>101</c:v>
                </c:pt>
                <c:pt idx="4">
                  <c:v>140</c:v>
                </c:pt>
              </c:numCache>
            </c:numRef>
          </c:val>
          <c:extLst>
            <c:ext xmlns:c16="http://schemas.microsoft.com/office/drawing/2014/chart" uri="{C3380CC4-5D6E-409C-BE32-E72D297353CC}">
              <c16:uniqueId val="{00000000-EAB8-4EBF-8EA1-DB36D7DE777F}"/>
            </c:ext>
          </c:extLst>
        </c:ser>
        <c:dLbls>
          <c:showLegendKey val="0"/>
          <c:showVal val="0"/>
          <c:showCatName val="0"/>
          <c:showSerName val="0"/>
          <c:showPercent val="0"/>
          <c:showBubbleSize val="0"/>
        </c:dLbls>
        <c:gapWidth val="150"/>
        <c:axId val="43766144"/>
        <c:axId val="43767680"/>
      </c:barChart>
      <c:catAx>
        <c:axId val="43766144"/>
        <c:scaling>
          <c:orientation val="minMax"/>
        </c:scaling>
        <c:delete val="0"/>
        <c:axPos val="b"/>
        <c:numFmt formatCode="General" sourceLinked="1"/>
        <c:majorTickMark val="out"/>
        <c:minorTickMark val="none"/>
        <c:tickLblPos val="nextTo"/>
        <c:crossAx val="43767680"/>
        <c:crosses val="autoZero"/>
        <c:auto val="1"/>
        <c:lblAlgn val="ctr"/>
        <c:lblOffset val="100"/>
        <c:noMultiLvlLbl val="0"/>
      </c:catAx>
      <c:valAx>
        <c:axId val="43767680"/>
        <c:scaling>
          <c:orientation val="minMax"/>
        </c:scaling>
        <c:delete val="0"/>
        <c:axPos val="l"/>
        <c:majorGridlines/>
        <c:numFmt formatCode="General" sourceLinked="1"/>
        <c:majorTickMark val="out"/>
        <c:minorTickMark val="none"/>
        <c:tickLblPos val="nextTo"/>
        <c:crossAx val="43766144"/>
        <c:crosses val="autoZero"/>
        <c:crossBetween val="between"/>
      </c:valAx>
    </c:plotArea>
    <c:plotVisOnly val="1"/>
    <c:dispBlanksAs val="gap"/>
    <c:showDLblsOverMax val="0"/>
  </c:chart>
  <c:txPr>
    <a:bodyPr/>
    <a:lstStyle/>
    <a:p>
      <a:pPr>
        <a:defRPr sz="2000" baseline="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Refereed 
Publications</c:v>
                </c:pt>
              </c:strCache>
            </c:strRef>
          </c:tx>
          <c:invertIfNegative val="0"/>
          <c:cat>
            <c:numRef>
              <c:f>Sheet1!$A$2:$A$47</c:f>
              <c:numCache>
                <c:formatCode>General</c:formatCode>
                <c:ptCount val="4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numCache>
            </c:numRef>
          </c:cat>
          <c:val>
            <c:numRef>
              <c:f>Sheet1!$B$2:$B$47</c:f>
              <c:numCache>
                <c:formatCode>General</c:formatCode>
                <c:ptCount val="46"/>
                <c:pt idx="0">
                  <c:v>5</c:v>
                </c:pt>
                <c:pt idx="1">
                  <c:v>5</c:v>
                </c:pt>
                <c:pt idx="2">
                  <c:v>5</c:v>
                </c:pt>
                <c:pt idx="3">
                  <c:v>7</c:v>
                </c:pt>
                <c:pt idx="4">
                  <c:v>7</c:v>
                </c:pt>
                <c:pt idx="5">
                  <c:v>7</c:v>
                </c:pt>
                <c:pt idx="6">
                  <c:v>8</c:v>
                </c:pt>
                <c:pt idx="7">
                  <c:v>8</c:v>
                </c:pt>
                <c:pt idx="8">
                  <c:v>8</c:v>
                </c:pt>
                <c:pt idx="9">
                  <c:v>8</c:v>
                </c:pt>
                <c:pt idx="10">
                  <c:v>8</c:v>
                </c:pt>
                <c:pt idx="11">
                  <c:v>9</c:v>
                </c:pt>
                <c:pt idx="12">
                  <c:v>10</c:v>
                </c:pt>
                <c:pt idx="13">
                  <c:v>10</c:v>
                </c:pt>
                <c:pt idx="14">
                  <c:v>10</c:v>
                </c:pt>
                <c:pt idx="15">
                  <c:v>10</c:v>
                </c:pt>
                <c:pt idx="16">
                  <c:v>11</c:v>
                </c:pt>
                <c:pt idx="17">
                  <c:v>12</c:v>
                </c:pt>
                <c:pt idx="18">
                  <c:v>12</c:v>
                </c:pt>
                <c:pt idx="19">
                  <c:v>12</c:v>
                </c:pt>
                <c:pt idx="20">
                  <c:v>14</c:v>
                </c:pt>
                <c:pt idx="21">
                  <c:v>14</c:v>
                </c:pt>
                <c:pt idx="22">
                  <c:v>14</c:v>
                </c:pt>
                <c:pt idx="23">
                  <c:v>15</c:v>
                </c:pt>
                <c:pt idx="24">
                  <c:v>16</c:v>
                </c:pt>
                <c:pt idx="25">
                  <c:v>16</c:v>
                </c:pt>
                <c:pt idx="26">
                  <c:v>17</c:v>
                </c:pt>
                <c:pt idx="27">
                  <c:v>17</c:v>
                </c:pt>
                <c:pt idx="28">
                  <c:v>17</c:v>
                </c:pt>
                <c:pt idx="29">
                  <c:v>17</c:v>
                </c:pt>
                <c:pt idx="30">
                  <c:v>17</c:v>
                </c:pt>
                <c:pt idx="31">
                  <c:v>18</c:v>
                </c:pt>
                <c:pt idx="32">
                  <c:v>18</c:v>
                </c:pt>
                <c:pt idx="33">
                  <c:v>18</c:v>
                </c:pt>
                <c:pt idx="34">
                  <c:v>18</c:v>
                </c:pt>
                <c:pt idx="35">
                  <c:v>19</c:v>
                </c:pt>
                <c:pt idx="36">
                  <c:v>24</c:v>
                </c:pt>
                <c:pt idx="37">
                  <c:v>24</c:v>
                </c:pt>
                <c:pt idx="38">
                  <c:v>26</c:v>
                </c:pt>
                <c:pt idx="39">
                  <c:v>33</c:v>
                </c:pt>
                <c:pt idx="40">
                  <c:v>35</c:v>
                </c:pt>
                <c:pt idx="41">
                  <c:v>36</c:v>
                </c:pt>
                <c:pt idx="42">
                  <c:v>41</c:v>
                </c:pt>
                <c:pt idx="43">
                  <c:v>46</c:v>
                </c:pt>
                <c:pt idx="44">
                  <c:v>52</c:v>
                </c:pt>
                <c:pt idx="45">
                  <c:v>53</c:v>
                </c:pt>
              </c:numCache>
            </c:numRef>
          </c:val>
          <c:extLst>
            <c:ext xmlns:c16="http://schemas.microsoft.com/office/drawing/2014/chart" uri="{C3380CC4-5D6E-409C-BE32-E72D297353CC}">
              <c16:uniqueId val="{00000000-098E-44A2-8B2E-1CA195ED2ACA}"/>
            </c:ext>
          </c:extLst>
        </c:ser>
        <c:dLbls>
          <c:showLegendKey val="0"/>
          <c:showVal val="0"/>
          <c:showCatName val="0"/>
          <c:showSerName val="0"/>
          <c:showPercent val="0"/>
          <c:showBubbleSize val="0"/>
        </c:dLbls>
        <c:gapWidth val="150"/>
        <c:axId val="43152128"/>
        <c:axId val="43153664"/>
      </c:barChart>
      <c:catAx>
        <c:axId val="43152128"/>
        <c:scaling>
          <c:orientation val="minMax"/>
        </c:scaling>
        <c:delete val="0"/>
        <c:axPos val="b"/>
        <c:numFmt formatCode="General" sourceLinked="1"/>
        <c:majorTickMark val="out"/>
        <c:minorTickMark val="none"/>
        <c:tickLblPos val="nextTo"/>
        <c:crossAx val="43153664"/>
        <c:crosses val="autoZero"/>
        <c:auto val="1"/>
        <c:lblAlgn val="ctr"/>
        <c:lblOffset val="100"/>
        <c:noMultiLvlLbl val="0"/>
      </c:catAx>
      <c:valAx>
        <c:axId val="43153664"/>
        <c:scaling>
          <c:orientation val="minMax"/>
        </c:scaling>
        <c:delete val="0"/>
        <c:axPos val="l"/>
        <c:majorGridlines/>
        <c:numFmt formatCode="General" sourceLinked="1"/>
        <c:majorTickMark val="out"/>
        <c:minorTickMark val="none"/>
        <c:tickLblPos val="nextTo"/>
        <c:crossAx val="43152128"/>
        <c:crosses val="autoZero"/>
        <c:crossBetween val="between"/>
      </c:valAx>
    </c:plotArea>
    <c:plotVisOnly val="1"/>
    <c:dispBlanksAs val="gap"/>
    <c:showDLblsOverMax val="0"/>
  </c:chart>
  <c:txPr>
    <a:bodyPr/>
    <a:lstStyle/>
    <a:p>
      <a:pPr>
        <a:defRPr sz="2000" baseline="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00962379702537E-2"/>
          <c:y val="0.11456956636401311"/>
          <c:w val="0.91247681539807524"/>
          <c:h val="0.79338884074897331"/>
        </c:manualLayout>
      </c:layout>
      <c:barChart>
        <c:barDir val="col"/>
        <c:grouping val="clustered"/>
        <c:varyColors val="0"/>
        <c:ser>
          <c:idx val="0"/>
          <c:order val="0"/>
          <c:tx>
            <c:strRef>
              <c:f>Sheet1!$B$1</c:f>
              <c:strCache>
                <c:ptCount val="1"/>
                <c:pt idx="0">
                  <c:v>Refereed Publications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Sheet1!$A$3:$A$15</c:f>
              <c:numCache>
                <c:formatCode>General</c:formatCode>
                <c:ptCount val="13"/>
                <c:pt idx="0">
                  <c:v>2</c:v>
                </c:pt>
                <c:pt idx="1">
                  <c:v>3</c:v>
                </c:pt>
                <c:pt idx="2">
                  <c:v>4</c:v>
                </c:pt>
                <c:pt idx="3">
                  <c:v>5</c:v>
                </c:pt>
                <c:pt idx="4">
                  <c:v>6</c:v>
                </c:pt>
                <c:pt idx="5">
                  <c:v>7</c:v>
                </c:pt>
                <c:pt idx="6">
                  <c:v>8</c:v>
                </c:pt>
                <c:pt idx="7">
                  <c:v>9</c:v>
                </c:pt>
                <c:pt idx="8">
                  <c:v>10</c:v>
                </c:pt>
                <c:pt idx="9">
                  <c:v>11</c:v>
                </c:pt>
                <c:pt idx="10">
                  <c:v>12</c:v>
                </c:pt>
                <c:pt idx="11">
                  <c:v>13</c:v>
                </c:pt>
              </c:numCache>
            </c:numRef>
          </c:cat>
          <c:val>
            <c:numRef>
              <c:f>Sheet1!$B$2:$B$14</c:f>
              <c:numCache>
                <c:formatCode>General</c:formatCode>
                <c:ptCount val="13"/>
                <c:pt idx="0">
                  <c:v>7</c:v>
                </c:pt>
                <c:pt idx="1">
                  <c:v>16</c:v>
                </c:pt>
                <c:pt idx="2">
                  <c:v>23</c:v>
                </c:pt>
                <c:pt idx="3">
                  <c:v>23</c:v>
                </c:pt>
                <c:pt idx="4">
                  <c:v>25</c:v>
                </c:pt>
                <c:pt idx="5">
                  <c:v>25</c:v>
                </c:pt>
                <c:pt idx="6">
                  <c:v>30</c:v>
                </c:pt>
                <c:pt idx="7">
                  <c:v>45</c:v>
                </c:pt>
                <c:pt idx="8">
                  <c:v>47</c:v>
                </c:pt>
                <c:pt idx="9">
                  <c:v>55</c:v>
                </c:pt>
                <c:pt idx="10">
                  <c:v>62</c:v>
                </c:pt>
                <c:pt idx="11">
                  <c:v>120</c:v>
                </c:pt>
                <c:pt idx="12">
                  <c:v>133</c:v>
                </c:pt>
              </c:numCache>
            </c:numRef>
          </c:val>
          <c:extLst>
            <c:ext xmlns:c16="http://schemas.microsoft.com/office/drawing/2014/chart" uri="{C3380CC4-5D6E-409C-BE32-E72D297353CC}">
              <c16:uniqueId val="{00000000-01EA-46CB-AFCA-FFA23FA34A1F}"/>
            </c:ext>
          </c:extLst>
        </c:ser>
        <c:dLbls>
          <c:showLegendKey val="0"/>
          <c:showVal val="0"/>
          <c:showCatName val="0"/>
          <c:showSerName val="0"/>
          <c:showPercent val="0"/>
          <c:showBubbleSize val="0"/>
        </c:dLbls>
        <c:gapWidth val="150"/>
        <c:axId val="44144512"/>
        <c:axId val="44146048"/>
      </c:barChart>
      <c:catAx>
        <c:axId val="44144512"/>
        <c:scaling>
          <c:orientation val="minMax"/>
        </c:scaling>
        <c:delete val="0"/>
        <c:axPos val="b"/>
        <c:numFmt formatCode="General" sourceLinked="1"/>
        <c:majorTickMark val="out"/>
        <c:minorTickMark val="none"/>
        <c:tickLblPos val="nextTo"/>
        <c:crossAx val="44146048"/>
        <c:crosses val="autoZero"/>
        <c:auto val="1"/>
        <c:lblAlgn val="ctr"/>
        <c:lblOffset val="100"/>
        <c:tickLblSkip val="1"/>
        <c:noMultiLvlLbl val="0"/>
      </c:catAx>
      <c:valAx>
        <c:axId val="44146048"/>
        <c:scaling>
          <c:orientation val="minMax"/>
        </c:scaling>
        <c:delete val="0"/>
        <c:axPos val="l"/>
        <c:majorGridlines/>
        <c:numFmt formatCode="General" sourceLinked="1"/>
        <c:majorTickMark val="out"/>
        <c:minorTickMark val="none"/>
        <c:tickLblPos val="nextTo"/>
        <c:crossAx val="44144512"/>
        <c:crossesAt val="1"/>
        <c:crossBetween val="between"/>
      </c:valAx>
    </c:plotArea>
    <c:plotVisOnly val="1"/>
    <c:dispBlanksAs val="gap"/>
    <c:showDLblsOverMax val="0"/>
  </c:chart>
  <c:txPr>
    <a:bodyPr/>
    <a:lstStyle/>
    <a:p>
      <a:pPr>
        <a:defRPr sz="2000" baseline="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12</c:v>
                </c:pt>
                <c:pt idx="1">
                  <c:v>6</c:v>
                </c:pt>
                <c:pt idx="2">
                  <c:v>8</c:v>
                </c:pt>
                <c:pt idx="3">
                  <c:v>12</c:v>
                </c:pt>
                <c:pt idx="4">
                  <c:v>9</c:v>
                </c:pt>
                <c:pt idx="5">
                  <c:v>14</c:v>
                </c:pt>
                <c:pt idx="6">
                  <c:v>5</c:v>
                </c:pt>
                <c:pt idx="7">
                  <c:v>13</c:v>
                </c:pt>
                <c:pt idx="8">
                  <c:v>7</c:v>
                </c:pt>
              </c:numCache>
            </c:numRef>
          </c:val>
          <c:extLst>
            <c:ext xmlns:c16="http://schemas.microsoft.com/office/drawing/2014/chart" uri="{C3380CC4-5D6E-409C-BE32-E72D297353CC}">
              <c16:uniqueId val="{00000000-2C78-4349-BE28-F488E11283CD}"/>
            </c:ext>
          </c:extLst>
        </c:ser>
        <c:ser>
          <c:idx val="1"/>
          <c:order val="1"/>
          <c:tx>
            <c:strRef>
              <c:f>Sheet1!$C$1</c:f>
              <c:strCache>
                <c:ptCount val="1"/>
                <c:pt idx="0">
                  <c:v>COM</c:v>
                </c:pt>
              </c:strCache>
            </c:strRef>
          </c:tx>
          <c:spPr>
            <a:solidFill>
              <a:srgbClr val="FFFF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9</c:v>
                </c:pt>
                <c:pt idx="1">
                  <c:v>5</c:v>
                </c:pt>
                <c:pt idx="2">
                  <c:v>4</c:v>
                </c:pt>
                <c:pt idx="3">
                  <c:v>11</c:v>
                </c:pt>
                <c:pt idx="4">
                  <c:v>8</c:v>
                </c:pt>
                <c:pt idx="5">
                  <c:v>12</c:v>
                </c:pt>
                <c:pt idx="6">
                  <c:v>5</c:v>
                </c:pt>
                <c:pt idx="7">
                  <c:v>12</c:v>
                </c:pt>
                <c:pt idx="8">
                  <c:v>6</c:v>
                </c:pt>
              </c:numCache>
            </c:numRef>
          </c:val>
          <c:extLst>
            <c:ext xmlns:c16="http://schemas.microsoft.com/office/drawing/2014/chart" uri="{C3380CC4-5D6E-409C-BE32-E72D297353CC}">
              <c16:uniqueId val="{00000001-2C78-4349-BE28-F488E11283CD}"/>
            </c:ext>
          </c:extLst>
        </c:ser>
        <c:ser>
          <c:idx val="2"/>
          <c:order val="2"/>
          <c:tx>
            <c:strRef>
              <c:f>Sheet1!$D$1</c:f>
              <c:strCache>
                <c:ptCount val="1"/>
                <c:pt idx="0">
                  <c:v>APB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9</c:v>
                </c:pt>
                <c:pt idx="1">
                  <c:v>5</c:v>
                </c:pt>
                <c:pt idx="2">
                  <c:v>4</c:v>
                </c:pt>
                <c:pt idx="3">
                  <c:v>8</c:v>
                </c:pt>
                <c:pt idx="4">
                  <c:v>7</c:v>
                </c:pt>
                <c:pt idx="5">
                  <c:v>11</c:v>
                </c:pt>
                <c:pt idx="6">
                  <c:v>5</c:v>
                </c:pt>
                <c:pt idx="7">
                  <c:v>11</c:v>
                </c:pt>
                <c:pt idx="8">
                  <c:v>5</c:v>
                </c:pt>
              </c:numCache>
            </c:numRef>
          </c:val>
          <c:extLst>
            <c:ext xmlns:c16="http://schemas.microsoft.com/office/drawing/2014/chart" uri="{C3380CC4-5D6E-409C-BE32-E72D297353CC}">
              <c16:uniqueId val="{00000002-2C78-4349-BE28-F488E11283CD}"/>
            </c:ext>
          </c:extLst>
        </c:ser>
        <c:ser>
          <c:idx val="3"/>
          <c:order val="3"/>
          <c:tx>
            <c:strRef>
              <c:f>Sheet1!$E$1</c:f>
              <c:strCache>
                <c:ptCount val="1"/>
                <c:pt idx="0">
                  <c:v>Promoted/tenured</c:v>
                </c:pt>
              </c:strCache>
            </c:strRef>
          </c:tx>
          <c:spPr>
            <a:solidFill>
              <a:srgbClr val="00B050"/>
            </a:solidFill>
          </c:spPr>
          <c:invertIfNegative val="0"/>
          <c:dLbls>
            <c:dLbl>
              <c:idx val="7"/>
              <c:layout>
                <c:manualLayout>
                  <c:x val="-2.5445292620865142E-3"/>
                  <c:y val="-2.95358649789029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63-4A5A-8E94-F933845F28F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9</c:v>
                </c:pt>
                <c:pt idx="1">
                  <c:v>5</c:v>
                </c:pt>
                <c:pt idx="2">
                  <c:v>4</c:v>
                </c:pt>
                <c:pt idx="3">
                  <c:v>11</c:v>
                </c:pt>
                <c:pt idx="4">
                  <c:v>8</c:v>
                </c:pt>
                <c:pt idx="5">
                  <c:v>12</c:v>
                </c:pt>
                <c:pt idx="6">
                  <c:v>5</c:v>
                </c:pt>
                <c:pt idx="7">
                  <c:v>11</c:v>
                </c:pt>
                <c:pt idx="8">
                  <c:v>5</c:v>
                </c:pt>
              </c:numCache>
            </c:numRef>
          </c:val>
          <c:extLst>
            <c:ext xmlns:c16="http://schemas.microsoft.com/office/drawing/2014/chart" uri="{C3380CC4-5D6E-409C-BE32-E72D297353CC}">
              <c16:uniqueId val="{00000003-2C78-4349-BE28-F488E11283CD}"/>
            </c:ext>
          </c:extLst>
        </c:ser>
        <c:dLbls>
          <c:showLegendKey val="0"/>
          <c:showVal val="0"/>
          <c:showCatName val="0"/>
          <c:showSerName val="0"/>
          <c:showPercent val="0"/>
          <c:showBubbleSize val="0"/>
        </c:dLbls>
        <c:gapWidth val="150"/>
        <c:axId val="43246720"/>
        <c:axId val="43254528"/>
      </c:barChart>
      <c:catAx>
        <c:axId val="43246720"/>
        <c:scaling>
          <c:orientation val="minMax"/>
        </c:scaling>
        <c:delete val="0"/>
        <c:axPos val="b"/>
        <c:numFmt formatCode="General" sourceLinked="0"/>
        <c:majorTickMark val="out"/>
        <c:minorTickMark val="none"/>
        <c:tickLblPos val="nextTo"/>
        <c:crossAx val="43254528"/>
        <c:crosses val="autoZero"/>
        <c:auto val="1"/>
        <c:lblAlgn val="ctr"/>
        <c:lblOffset val="100"/>
        <c:noMultiLvlLbl val="0"/>
      </c:catAx>
      <c:valAx>
        <c:axId val="43254528"/>
        <c:scaling>
          <c:orientation val="minMax"/>
        </c:scaling>
        <c:delete val="0"/>
        <c:axPos val="l"/>
        <c:majorGridlines/>
        <c:numFmt formatCode="General" sourceLinked="1"/>
        <c:majorTickMark val="out"/>
        <c:minorTickMark val="none"/>
        <c:tickLblPos val="nextTo"/>
        <c:crossAx val="43246720"/>
        <c:crosses val="autoZero"/>
        <c:crossBetween val="between"/>
      </c:valAx>
    </c:plotArea>
    <c:legend>
      <c:legendPos val="t"/>
      <c:layout>
        <c:manualLayout>
          <c:xMode val="edge"/>
          <c:yMode val="edge"/>
          <c:x val="8.3478992606840163E-2"/>
          <c:y val="1.1904761904761904E-2"/>
          <c:w val="0.86230410130031454"/>
          <c:h val="5.986267341582302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a:ln>
              <a:solidFill>
                <a:srgbClr val="0070C0"/>
              </a:solidFill>
            </a:ln>
          </c:spPr>
          <c:invertIfNegative val="0"/>
          <c:dLbls>
            <c:dLbl>
              <c:idx val="0"/>
              <c:layout>
                <c:manualLayout>
                  <c:x val="2.4875621890547263E-3"/>
                  <c:y val="-4.6121593291404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62-4E6D-8D30-19F53CBA2CAE}"/>
                </c:ext>
              </c:extLst>
            </c:dLbl>
            <c:dLbl>
              <c:idx val="1"/>
              <c:layout>
                <c:manualLayout>
                  <c:x val="-2.4875621890547263E-3"/>
                  <c:y val="-3.14465408805032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462-4E6D-8D30-19F53CBA2CAE}"/>
                </c:ext>
              </c:extLst>
            </c:dLbl>
            <c:dLbl>
              <c:idx val="2"/>
              <c:layout>
                <c:manualLayout>
                  <c:x val="-1.2437810945273632E-3"/>
                  <c:y val="-3.3542976939203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62-4E6D-8D30-19F53CBA2CAE}"/>
                </c:ext>
              </c:extLst>
            </c:dLbl>
            <c:dLbl>
              <c:idx val="5"/>
              <c:layout>
                <c:manualLayout>
                  <c:x val="1.2437810945273632E-3"/>
                  <c:y val="-1.4675052410901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462-4E6D-8D30-19F53CBA2CAE}"/>
                </c:ext>
              </c:extLst>
            </c:dLbl>
            <c:dLbl>
              <c:idx val="6"/>
              <c:layout>
                <c:manualLayout>
                  <c:x val="2.4875621890547263E-3"/>
                  <c:y val="-4.4025157232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462-4E6D-8D30-19F53CBA2CAE}"/>
                </c:ext>
              </c:extLst>
            </c:dLbl>
            <c:dLbl>
              <c:idx val="8"/>
              <c:layout>
                <c:manualLayout>
                  <c:x val="-1.2437810945273632E-3"/>
                  <c:y val="-8.3857442348008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17</c:v>
                </c:pt>
                <c:pt idx="1">
                  <c:v>19</c:v>
                </c:pt>
                <c:pt idx="2">
                  <c:v>24</c:v>
                </c:pt>
                <c:pt idx="3">
                  <c:v>28</c:v>
                </c:pt>
                <c:pt idx="4">
                  <c:v>37</c:v>
                </c:pt>
                <c:pt idx="5">
                  <c:v>27</c:v>
                </c:pt>
                <c:pt idx="6">
                  <c:v>37</c:v>
                </c:pt>
                <c:pt idx="7">
                  <c:v>39</c:v>
                </c:pt>
                <c:pt idx="8">
                  <c:v>51</c:v>
                </c:pt>
              </c:numCache>
            </c:numRef>
          </c:val>
          <c:extLst>
            <c:ext xmlns:c16="http://schemas.microsoft.com/office/drawing/2014/chart" uri="{C3380CC4-5D6E-409C-BE32-E72D297353CC}">
              <c16:uniqueId val="{00000000-615D-4E82-9F06-DC1996A7AA43}"/>
            </c:ext>
          </c:extLst>
        </c:ser>
        <c:ser>
          <c:idx val="1"/>
          <c:order val="1"/>
          <c:tx>
            <c:strRef>
              <c:f>Sheet1!$C$1</c:f>
              <c:strCache>
                <c:ptCount val="1"/>
                <c:pt idx="0">
                  <c:v>COM</c:v>
                </c:pt>
              </c:strCache>
            </c:strRef>
          </c:tx>
          <c:spPr>
            <a:solidFill>
              <a:srgbClr val="FFFF00"/>
            </a:solidFill>
            <a:ln>
              <a:solidFill>
                <a:srgbClr val="FFFF00"/>
              </a:solidFill>
            </a:ln>
          </c:spPr>
          <c:invertIfNegative val="0"/>
          <c:dLbls>
            <c:dLbl>
              <c:idx val="3"/>
              <c:layout>
                <c:manualLayout>
                  <c:x val="2.4875621890546808E-3"/>
                  <c:y val="-4.6121593291404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462-4E6D-8D30-19F53CBA2CAE}"/>
                </c:ext>
              </c:extLst>
            </c:dLbl>
            <c:dLbl>
              <c:idx val="7"/>
              <c:layout>
                <c:manualLayout>
                  <c:x val="-9.1209559938053674E-17"/>
                  <c:y val="-6.9182389937106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17</c:v>
                </c:pt>
                <c:pt idx="1">
                  <c:v>19</c:v>
                </c:pt>
                <c:pt idx="2">
                  <c:v>23</c:v>
                </c:pt>
                <c:pt idx="3">
                  <c:v>27</c:v>
                </c:pt>
                <c:pt idx="4">
                  <c:v>32</c:v>
                </c:pt>
                <c:pt idx="5">
                  <c:v>25</c:v>
                </c:pt>
                <c:pt idx="6">
                  <c:v>35</c:v>
                </c:pt>
                <c:pt idx="7">
                  <c:v>37</c:v>
                </c:pt>
                <c:pt idx="8">
                  <c:v>48</c:v>
                </c:pt>
              </c:numCache>
            </c:numRef>
          </c:val>
          <c:extLst>
            <c:ext xmlns:c16="http://schemas.microsoft.com/office/drawing/2014/chart" uri="{C3380CC4-5D6E-409C-BE32-E72D297353CC}">
              <c16:uniqueId val="{00000001-615D-4E82-9F06-DC1996A7AA43}"/>
            </c:ext>
          </c:extLst>
        </c:ser>
        <c:ser>
          <c:idx val="2"/>
          <c:order val="2"/>
          <c:tx>
            <c:strRef>
              <c:f>Sheet1!$D$1</c:f>
              <c:strCache>
                <c:ptCount val="1"/>
                <c:pt idx="0">
                  <c:v>APB</c:v>
                </c:pt>
              </c:strCache>
            </c:strRef>
          </c:tx>
          <c:invertIfNegative val="0"/>
          <c:dLbls>
            <c:dLbl>
              <c:idx val="0"/>
              <c:layout>
                <c:manualLayout>
                  <c:x val="2.4875621890547263E-3"/>
                  <c:y val="-4.6121593291404611E-2"/>
                </c:manualLayout>
              </c:layout>
              <c:showLegendKey val="0"/>
              <c:showVal val="1"/>
              <c:showCatName val="0"/>
              <c:showSerName val="0"/>
              <c:showPercent val="0"/>
              <c:showBubbleSize val="0"/>
              <c:extLst>
                <c:ext xmlns:c15="http://schemas.microsoft.com/office/drawing/2012/chart" uri="{CE6537A1-D6FC-4f65-9D91-7224C49458BB}">
                  <c15:layout>
                    <c:manualLayout>
                      <c:w val="3.2674129353233834E-2"/>
                      <c:h val="5.7473877086118952E-2"/>
                    </c:manualLayout>
                  </c15:layout>
                </c:ext>
                <c:ext xmlns:c16="http://schemas.microsoft.com/office/drawing/2014/chart" uri="{C3380CC4-5D6E-409C-BE32-E72D297353CC}">
                  <c16:uniqueId val="{00000002-7462-4E6D-8D30-19F53CBA2CAE}"/>
                </c:ext>
              </c:extLst>
            </c:dLbl>
            <c:dLbl>
              <c:idx val="1"/>
              <c:layout>
                <c:manualLayout>
                  <c:x val="-2.4875621890547263E-3"/>
                  <c:y val="-4.4025157232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62-4E6D-8D30-19F53CBA2CAE}"/>
                </c:ext>
              </c:extLst>
            </c:dLbl>
            <c:dLbl>
              <c:idx val="2"/>
              <c:layout>
                <c:manualLayout>
                  <c:x val="2.4875621890546808E-3"/>
                  <c:y val="-4.40251572327044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462-4E6D-8D30-19F53CBA2CAE}"/>
                </c:ext>
              </c:extLst>
            </c:dLbl>
            <c:dLbl>
              <c:idx val="5"/>
              <c:layout>
                <c:manualLayout>
                  <c:x val="1.2437810945272719E-3"/>
                  <c:y val="-7.96645702306079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462-4E6D-8D30-19F53CBA2CAE}"/>
                </c:ext>
              </c:extLst>
            </c:dLbl>
            <c:dLbl>
              <c:idx val="6"/>
              <c:layout>
                <c:manualLayout>
                  <c:x val="2.4875621890547263E-3"/>
                  <c:y val="-7.12788259958071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462-4E6D-8D30-19F53CBA2CAE}"/>
                </c:ext>
              </c:extLst>
            </c:dLbl>
            <c:dLbl>
              <c:idx val="8"/>
              <c:layout>
                <c:manualLayout>
                  <c:x val="4.9751243781094526E-3"/>
                  <c:y val="-6.28930817610063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17</c:v>
                </c:pt>
                <c:pt idx="1">
                  <c:v>18</c:v>
                </c:pt>
                <c:pt idx="2">
                  <c:v>23</c:v>
                </c:pt>
                <c:pt idx="3">
                  <c:v>22</c:v>
                </c:pt>
                <c:pt idx="4">
                  <c:v>29</c:v>
                </c:pt>
                <c:pt idx="5">
                  <c:v>24</c:v>
                </c:pt>
                <c:pt idx="6">
                  <c:v>34</c:v>
                </c:pt>
                <c:pt idx="7">
                  <c:v>37</c:v>
                </c:pt>
                <c:pt idx="8">
                  <c:v>46</c:v>
                </c:pt>
              </c:numCache>
            </c:numRef>
          </c:val>
          <c:extLst>
            <c:ext xmlns:c16="http://schemas.microsoft.com/office/drawing/2014/chart" uri="{C3380CC4-5D6E-409C-BE32-E72D297353CC}">
              <c16:uniqueId val="{00000002-615D-4E82-9F06-DC1996A7AA43}"/>
            </c:ext>
          </c:extLst>
        </c:ser>
        <c:ser>
          <c:idx val="3"/>
          <c:order val="3"/>
          <c:tx>
            <c:strRef>
              <c:f>Sheet1!$E$1</c:f>
              <c:strCache>
                <c:ptCount val="1"/>
                <c:pt idx="0">
                  <c:v>Promoted</c:v>
                </c:pt>
              </c:strCache>
            </c:strRef>
          </c:tx>
          <c:spPr>
            <a:solidFill>
              <a:srgbClr val="00B050"/>
            </a:solidFill>
          </c:spPr>
          <c:invertIfNegative val="0"/>
          <c:dPt>
            <c:idx val="0"/>
            <c:invertIfNegative val="0"/>
            <c:bubble3D val="0"/>
            <c:spPr>
              <a:solidFill>
                <a:srgbClr val="00B050"/>
              </a:solidFill>
              <a:ln>
                <a:solidFill>
                  <a:srgbClr val="00B050"/>
                </a:solidFill>
              </a:ln>
            </c:spPr>
            <c:extLst>
              <c:ext xmlns:c16="http://schemas.microsoft.com/office/drawing/2014/chart" uri="{C3380CC4-5D6E-409C-BE32-E72D297353CC}">
                <c16:uniqueId val="{00000004-615D-4E82-9F06-DC1996A7AA43}"/>
              </c:ext>
            </c:extLst>
          </c:dPt>
          <c:dLbls>
            <c:dLbl>
              <c:idx val="7"/>
              <c:layout>
                <c:manualLayout>
                  <c:x val="0"/>
                  <c:y val="-5.66037735849056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17</c:v>
                </c:pt>
                <c:pt idx="1">
                  <c:v>18</c:v>
                </c:pt>
                <c:pt idx="2">
                  <c:v>23</c:v>
                </c:pt>
                <c:pt idx="3">
                  <c:v>25</c:v>
                </c:pt>
                <c:pt idx="4">
                  <c:v>31</c:v>
                </c:pt>
                <c:pt idx="5">
                  <c:v>24</c:v>
                </c:pt>
                <c:pt idx="6">
                  <c:v>34</c:v>
                </c:pt>
                <c:pt idx="7">
                  <c:v>37</c:v>
                </c:pt>
                <c:pt idx="8">
                  <c:v>46</c:v>
                </c:pt>
              </c:numCache>
            </c:numRef>
          </c:val>
          <c:extLst>
            <c:ext xmlns:c16="http://schemas.microsoft.com/office/drawing/2014/chart" uri="{C3380CC4-5D6E-409C-BE32-E72D297353CC}">
              <c16:uniqueId val="{00000005-615D-4E82-9F06-DC1996A7AA43}"/>
            </c:ext>
          </c:extLst>
        </c:ser>
        <c:dLbls>
          <c:showLegendKey val="0"/>
          <c:showVal val="0"/>
          <c:showCatName val="0"/>
          <c:showSerName val="0"/>
          <c:showPercent val="0"/>
          <c:showBubbleSize val="0"/>
        </c:dLbls>
        <c:gapWidth val="150"/>
        <c:axId val="36081024"/>
        <c:axId val="36145408"/>
      </c:barChart>
      <c:catAx>
        <c:axId val="36081024"/>
        <c:scaling>
          <c:orientation val="minMax"/>
        </c:scaling>
        <c:delete val="0"/>
        <c:axPos val="b"/>
        <c:numFmt formatCode="General" sourceLinked="0"/>
        <c:majorTickMark val="out"/>
        <c:minorTickMark val="none"/>
        <c:tickLblPos val="nextTo"/>
        <c:crossAx val="36145408"/>
        <c:crosses val="autoZero"/>
        <c:auto val="1"/>
        <c:lblAlgn val="ctr"/>
        <c:lblOffset val="100"/>
        <c:noMultiLvlLbl val="0"/>
      </c:catAx>
      <c:valAx>
        <c:axId val="36145408"/>
        <c:scaling>
          <c:orientation val="minMax"/>
        </c:scaling>
        <c:delete val="0"/>
        <c:axPos val="l"/>
        <c:majorGridlines/>
        <c:numFmt formatCode="General" sourceLinked="1"/>
        <c:majorTickMark val="out"/>
        <c:minorTickMark val="none"/>
        <c:tickLblPos val="nextTo"/>
        <c:crossAx val="36081024"/>
        <c:crosses val="autoZero"/>
        <c:crossBetween val="between"/>
      </c:valAx>
    </c:plotArea>
    <c:legend>
      <c:legendPos val="t"/>
      <c:layout>
        <c:manualLayout>
          <c:xMode val="edge"/>
          <c:yMode val="edge"/>
          <c:x val="8.9940944881889778E-2"/>
          <c:y val="1.2578616352201259E-2"/>
          <c:w val="0.8126554236690563"/>
          <c:h val="6.3251126628039417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c:spPr>
          <c:invertIfNegative val="0"/>
          <c:dLbls>
            <c:dLbl>
              <c:idx val="6"/>
              <c:layout>
                <c:manualLayout>
                  <c:x val="-1.2626262626263553E-3"/>
                  <c:y val="-3.94736842105263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7</c:v>
                </c:pt>
                <c:pt idx="1">
                  <c:v>10</c:v>
                </c:pt>
                <c:pt idx="2">
                  <c:v>8</c:v>
                </c:pt>
                <c:pt idx="3">
                  <c:v>12</c:v>
                </c:pt>
                <c:pt idx="4">
                  <c:v>22</c:v>
                </c:pt>
                <c:pt idx="5">
                  <c:v>8</c:v>
                </c:pt>
                <c:pt idx="6">
                  <c:v>14</c:v>
                </c:pt>
                <c:pt idx="7">
                  <c:v>14</c:v>
                </c:pt>
                <c:pt idx="8">
                  <c:v>19</c:v>
                </c:pt>
              </c:numCache>
            </c:numRef>
          </c:val>
          <c:extLst>
            <c:ext xmlns:c16="http://schemas.microsoft.com/office/drawing/2014/chart" uri="{C3380CC4-5D6E-409C-BE32-E72D297353CC}">
              <c16:uniqueId val="{00000000-168C-49A0-B2FE-54C3F4CC63A3}"/>
            </c:ext>
          </c:extLst>
        </c:ser>
        <c:ser>
          <c:idx val="1"/>
          <c:order val="1"/>
          <c:tx>
            <c:strRef>
              <c:f>Sheet1!$C$1</c:f>
              <c:strCache>
                <c:ptCount val="1"/>
                <c:pt idx="0">
                  <c:v>COM</c:v>
                </c:pt>
              </c:strCache>
            </c:strRef>
          </c:tx>
          <c:spPr>
            <a:solidFill>
              <a:srgbClr val="FFFF00"/>
            </a:solidFill>
            <a:ln>
              <a:solidFill>
                <a:srgbClr val="FFFF00"/>
              </a:solidFill>
            </a:ln>
          </c:spPr>
          <c:invertIfNegative val="0"/>
          <c:dPt>
            <c:idx val="0"/>
            <c:invertIfNegative val="0"/>
            <c:bubble3D val="0"/>
            <c:extLst>
              <c:ext xmlns:c16="http://schemas.microsoft.com/office/drawing/2014/chart" uri="{C3380CC4-5D6E-409C-BE32-E72D297353CC}">
                <c16:uniqueId val="{00000001-168C-49A0-B2FE-54C3F4CC63A3}"/>
              </c:ext>
            </c:extLst>
          </c:dPt>
          <c:dLbls>
            <c:dLbl>
              <c:idx val="7"/>
              <c:layout>
                <c:manualLayout>
                  <c:x val="-1.2626262626263553E-3"/>
                  <c:y val="-5.263157894736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5</c:v>
                </c:pt>
                <c:pt idx="1">
                  <c:v>8</c:v>
                </c:pt>
                <c:pt idx="2">
                  <c:v>7</c:v>
                </c:pt>
                <c:pt idx="3">
                  <c:v>11</c:v>
                </c:pt>
                <c:pt idx="4">
                  <c:v>19</c:v>
                </c:pt>
                <c:pt idx="5">
                  <c:v>8</c:v>
                </c:pt>
                <c:pt idx="6">
                  <c:v>13</c:v>
                </c:pt>
                <c:pt idx="7">
                  <c:v>14</c:v>
                </c:pt>
                <c:pt idx="8">
                  <c:v>13</c:v>
                </c:pt>
              </c:numCache>
            </c:numRef>
          </c:val>
          <c:extLst>
            <c:ext xmlns:c16="http://schemas.microsoft.com/office/drawing/2014/chart" uri="{C3380CC4-5D6E-409C-BE32-E72D297353CC}">
              <c16:uniqueId val="{00000002-168C-49A0-B2FE-54C3F4CC63A3}"/>
            </c:ext>
          </c:extLst>
        </c:ser>
        <c:ser>
          <c:idx val="2"/>
          <c:order val="2"/>
          <c:tx>
            <c:strRef>
              <c:f>Sheet1!$D$1</c:f>
              <c:strCache>
                <c:ptCount val="1"/>
                <c:pt idx="0">
                  <c:v>APB</c:v>
                </c:pt>
              </c:strCache>
            </c:strRef>
          </c:tx>
          <c:invertIfNegative val="0"/>
          <c:dLbls>
            <c:dLbl>
              <c:idx val="4"/>
              <c:layout>
                <c:manualLayout>
                  <c:x val="0"/>
                  <c:y val="-3.07017543859648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97-40F7-ABCD-723A71664D89}"/>
                </c:ext>
              </c:extLst>
            </c:dLbl>
            <c:dLbl>
              <c:idx val="6"/>
              <c:layout>
                <c:manualLayout>
                  <c:x val="-9.2591522967418133E-17"/>
                  <c:y val="-5.921052631578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97-40F7-ABCD-723A71664D89}"/>
                </c:ext>
              </c:extLst>
            </c:dLbl>
            <c:dLbl>
              <c:idx val="8"/>
              <c:layout>
                <c:manualLayout>
                  <c:x val="-2.5252525252525255E-3"/>
                  <c:y val="-5.921052631578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4</c:v>
                </c:pt>
                <c:pt idx="1">
                  <c:v>8</c:v>
                </c:pt>
                <c:pt idx="2">
                  <c:v>7</c:v>
                </c:pt>
                <c:pt idx="3">
                  <c:v>8</c:v>
                </c:pt>
                <c:pt idx="4">
                  <c:v>16</c:v>
                </c:pt>
                <c:pt idx="5">
                  <c:v>8</c:v>
                </c:pt>
                <c:pt idx="6">
                  <c:v>13</c:v>
                </c:pt>
                <c:pt idx="7">
                  <c:v>14</c:v>
                </c:pt>
                <c:pt idx="8">
                  <c:v>13</c:v>
                </c:pt>
              </c:numCache>
            </c:numRef>
          </c:val>
          <c:extLst>
            <c:ext xmlns:c16="http://schemas.microsoft.com/office/drawing/2014/chart" uri="{C3380CC4-5D6E-409C-BE32-E72D297353CC}">
              <c16:uniqueId val="{00000003-168C-49A0-B2FE-54C3F4CC63A3}"/>
            </c:ext>
          </c:extLst>
        </c:ser>
        <c:ser>
          <c:idx val="3"/>
          <c:order val="3"/>
          <c:tx>
            <c:strRef>
              <c:f>Sheet1!$E$1</c:f>
              <c:strCache>
                <c:ptCount val="1"/>
                <c:pt idx="0">
                  <c:v>Promoted</c:v>
                </c:pt>
              </c:strCache>
            </c:strRef>
          </c:tx>
          <c:spPr>
            <a:solidFill>
              <a:srgbClr val="00B050"/>
            </a:solidFill>
            <a:ln>
              <a:solidFill>
                <a:srgbClr val="00B050"/>
              </a:solidFill>
            </a:ln>
          </c:spPr>
          <c:invertIfNegative val="0"/>
          <c:dLbls>
            <c:dLbl>
              <c:idx val="7"/>
              <c:layout>
                <c:manualLayout>
                  <c:x val="-1.2626262626262627E-3"/>
                  <c:y val="-5.263157894736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4</c:v>
                </c:pt>
                <c:pt idx="1">
                  <c:v>8</c:v>
                </c:pt>
                <c:pt idx="2">
                  <c:v>7</c:v>
                </c:pt>
                <c:pt idx="3">
                  <c:v>10</c:v>
                </c:pt>
                <c:pt idx="4">
                  <c:v>16</c:v>
                </c:pt>
                <c:pt idx="5">
                  <c:v>8</c:v>
                </c:pt>
                <c:pt idx="6">
                  <c:v>13</c:v>
                </c:pt>
                <c:pt idx="7">
                  <c:v>14</c:v>
                </c:pt>
                <c:pt idx="8">
                  <c:v>13</c:v>
                </c:pt>
              </c:numCache>
            </c:numRef>
          </c:val>
          <c:extLst>
            <c:ext xmlns:c16="http://schemas.microsoft.com/office/drawing/2014/chart" uri="{C3380CC4-5D6E-409C-BE32-E72D297353CC}">
              <c16:uniqueId val="{00000004-168C-49A0-B2FE-54C3F4CC63A3}"/>
            </c:ext>
          </c:extLst>
        </c:ser>
        <c:dLbls>
          <c:showLegendKey val="0"/>
          <c:showVal val="0"/>
          <c:showCatName val="0"/>
          <c:showSerName val="0"/>
          <c:showPercent val="0"/>
          <c:showBubbleSize val="0"/>
        </c:dLbls>
        <c:gapWidth val="150"/>
        <c:axId val="42164608"/>
        <c:axId val="42166144"/>
      </c:barChart>
      <c:catAx>
        <c:axId val="42164608"/>
        <c:scaling>
          <c:orientation val="minMax"/>
        </c:scaling>
        <c:delete val="0"/>
        <c:axPos val="b"/>
        <c:numFmt formatCode="General" sourceLinked="0"/>
        <c:majorTickMark val="out"/>
        <c:minorTickMark val="none"/>
        <c:tickLblPos val="nextTo"/>
        <c:crossAx val="42166144"/>
        <c:crosses val="autoZero"/>
        <c:auto val="1"/>
        <c:lblAlgn val="ctr"/>
        <c:lblOffset val="100"/>
        <c:noMultiLvlLbl val="0"/>
      </c:catAx>
      <c:valAx>
        <c:axId val="42166144"/>
        <c:scaling>
          <c:orientation val="minMax"/>
          <c:max val="25"/>
          <c:min val="0"/>
        </c:scaling>
        <c:delete val="0"/>
        <c:axPos val="l"/>
        <c:majorGridlines/>
        <c:numFmt formatCode="General" sourceLinked="1"/>
        <c:majorTickMark val="out"/>
        <c:minorTickMark val="none"/>
        <c:tickLblPos val="nextTo"/>
        <c:crossAx val="42164608"/>
        <c:crosses val="autoZero"/>
        <c:crossBetween val="between"/>
        <c:majorUnit val="5"/>
      </c:valAx>
    </c:plotArea>
    <c:legend>
      <c:legendPos val="t"/>
      <c:layout>
        <c:manualLayout>
          <c:xMode val="edge"/>
          <c:yMode val="edge"/>
          <c:x val="0.12160671677403961"/>
          <c:y val="1.3157894736842105E-2"/>
          <c:w val="0.71133202099737536"/>
          <c:h val="6.616400745959386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Sheet1!$B$2:$B$11</c:f>
              <c:numCache>
                <c:formatCode>General</c:formatCode>
                <c:ptCount val="10"/>
                <c:pt idx="0">
                  <c:v>9</c:v>
                </c:pt>
                <c:pt idx="1">
                  <c:v>6</c:v>
                </c:pt>
                <c:pt idx="2">
                  <c:v>8</c:v>
                </c:pt>
                <c:pt idx="3">
                  <c:v>10</c:v>
                </c:pt>
                <c:pt idx="4">
                  <c:v>6</c:v>
                </c:pt>
                <c:pt idx="5">
                  <c:v>8</c:v>
                </c:pt>
                <c:pt idx="6">
                  <c:v>5</c:v>
                </c:pt>
                <c:pt idx="7">
                  <c:v>10</c:v>
                </c:pt>
                <c:pt idx="8">
                  <c:v>14</c:v>
                </c:pt>
              </c:numCache>
            </c:numRef>
          </c:val>
          <c:extLst>
            <c:ext xmlns:c16="http://schemas.microsoft.com/office/drawing/2014/chart" uri="{C3380CC4-5D6E-409C-BE32-E72D297353CC}">
              <c16:uniqueId val="{00000000-3C02-4C96-AD9C-D5902279224C}"/>
            </c:ext>
          </c:extLst>
        </c:ser>
        <c:ser>
          <c:idx val="1"/>
          <c:order val="1"/>
          <c:tx>
            <c:strRef>
              <c:f>Sheet1!$C$1</c:f>
              <c:strCache>
                <c:ptCount val="1"/>
                <c:pt idx="0">
                  <c:v>COM</c:v>
                </c:pt>
              </c:strCache>
            </c:strRef>
          </c:tx>
          <c:spPr>
            <a:solidFill>
              <a:srgbClr val="FFFF00"/>
            </a:solidFill>
            <a:ln>
              <a:solidFill>
                <a:srgbClr val="FFFF00"/>
              </a:solidFill>
            </a:ln>
          </c:spPr>
          <c:invertIfNegative val="0"/>
          <c:dPt>
            <c:idx val="0"/>
            <c:invertIfNegative val="0"/>
            <c:bubble3D val="0"/>
            <c:extLst>
              <c:ext xmlns:c16="http://schemas.microsoft.com/office/drawing/2014/chart" uri="{C3380CC4-5D6E-409C-BE32-E72D297353CC}">
                <c16:uniqueId val="{00000001-3C02-4C96-AD9C-D5902279224C}"/>
              </c:ext>
            </c:extLst>
          </c:dPt>
          <c:dLbls>
            <c:dLbl>
              <c:idx val="3"/>
              <c:layout>
                <c:manualLayout>
                  <c:x val="1.199040767386091E-3"/>
                  <c:y val="-3.896103896103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1C-4AC0-9039-620082DF5C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Sheet1!$C$2:$C$11</c:f>
              <c:numCache>
                <c:formatCode>General</c:formatCode>
                <c:ptCount val="10"/>
                <c:pt idx="0">
                  <c:v>7</c:v>
                </c:pt>
                <c:pt idx="1">
                  <c:v>3</c:v>
                </c:pt>
                <c:pt idx="2">
                  <c:v>6</c:v>
                </c:pt>
                <c:pt idx="3">
                  <c:v>10</c:v>
                </c:pt>
                <c:pt idx="4">
                  <c:v>6</c:v>
                </c:pt>
                <c:pt idx="5">
                  <c:v>7</c:v>
                </c:pt>
                <c:pt idx="6">
                  <c:v>5</c:v>
                </c:pt>
                <c:pt idx="7">
                  <c:v>8</c:v>
                </c:pt>
                <c:pt idx="8">
                  <c:v>13</c:v>
                </c:pt>
              </c:numCache>
            </c:numRef>
          </c:val>
          <c:extLst>
            <c:ext xmlns:c16="http://schemas.microsoft.com/office/drawing/2014/chart" uri="{C3380CC4-5D6E-409C-BE32-E72D297353CC}">
              <c16:uniqueId val="{00000002-3C02-4C96-AD9C-D5902279224C}"/>
            </c:ext>
          </c:extLst>
        </c:ser>
        <c:ser>
          <c:idx val="2"/>
          <c:order val="2"/>
          <c:tx>
            <c:strRef>
              <c:f>Sheet1!$D$1</c:f>
              <c:strCache>
                <c:ptCount val="1"/>
                <c:pt idx="0">
                  <c:v>APB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Sheet1!$D$2:$D$11</c:f>
              <c:numCache>
                <c:formatCode>General</c:formatCode>
                <c:ptCount val="10"/>
                <c:pt idx="0">
                  <c:v>7</c:v>
                </c:pt>
                <c:pt idx="1">
                  <c:v>3</c:v>
                </c:pt>
                <c:pt idx="2">
                  <c:v>6</c:v>
                </c:pt>
                <c:pt idx="3">
                  <c:v>6</c:v>
                </c:pt>
                <c:pt idx="4">
                  <c:v>5</c:v>
                </c:pt>
                <c:pt idx="5">
                  <c:v>7</c:v>
                </c:pt>
                <c:pt idx="6">
                  <c:v>5</c:v>
                </c:pt>
                <c:pt idx="7">
                  <c:v>7</c:v>
                </c:pt>
                <c:pt idx="8">
                  <c:v>10</c:v>
                </c:pt>
              </c:numCache>
            </c:numRef>
          </c:val>
          <c:extLst>
            <c:ext xmlns:c16="http://schemas.microsoft.com/office/drawing/2014/chart" uri="{C3380CC4-5D6E-409C-BE32-E72D297353CC}">
              <c16:uniqueId val="{00000003-3C02-4C96-AD9C-D5902279224C}"/>
            </c:ext>
          </c:extLst>
        </c:ser>
        <c:ser>
          <c:idx val="3"/>
          <c:order val="3"/>
          <c:tx>
            <c:strRef>
              <c:f>Sheet1!$E$1</c:f>
              <c:strCache>
                <c:ptCount val="1"/>
                <c:pt idx="0">
                  <c:v>Promoted and Tenured</c:v>
                </c:pt>
              </c:strCache>
            </c:strRef>
          </c:tx>
          <c:spPr>
            <a:solidFill>
              <a:srgbClr val="00B050"/>
            </a:solidFill>
            <a:ln>
              <a:solidFill>
                <a:srgbClr val="00B050"/>
              </a:solidFill>
            </a:ln>
          </c:spPr>
          <c:invertIfNegative val="0"/>
          <c:dLbls>
            <c:dLbl>
              <c:idx val="8"/>
              <c:layout>
                <c:manualLayout>
                  <c:x val="2.3980815347721821E-3"/>
                  <c:y val="-3.8961038961038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1C-4AC0-9039-620082DF5C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Sheet1!$E$2:$E$11</c:f>
              <c:numCache>
                <c:formatCode>General</c:formatCode>
                <c:ptCount val="10"/>
                <c:pt idx="0">
                  <c:v>7</c:v>
                </c:pt>
                <c:pt idx="1">
                  <c:v>3</c:v>
                </c:pt>
                <c:pt idx="2">
                  <c:v>6</c:v>
                </c:pt>
                <c:pt idx="3">
                  <c:v>7</c:v>
                </c:pt>
                <c:pt idx="4">
                  <c:v>6</c:v>
                </c:pt>
                <c:pt idx="5">
                  <c:v>7</c:v>
                </c:pt>
                <c:pt idx="6">
                  <c:v>5</c:v>
                </c:pt>
                <c:pt idx="7">
                  <c:v>7</c:v>
                </c:pt>
                <c:pt idx="8">
                  <c:v>10</c:v>
                </c:pt>
              </c:numCache>
            </c:numRef>
          </c:val>
          <c:extLst>
            <c:ext xmlns:c16="http://schemas.microsoft.com/office/drawing/2014/chart" uri="{C3380CC4-5D6E-409C-BE32-E72D297353CC}">
              <c16:uniqueId val="{00000004-3C02-4C96-AD9C-D5902279224C}"/>
            </c:ext>
          </c:extLst>
        </c:ser>
        <c:ser>
          <c:idx val="4"/>
          <c:order val="4"/>
          <c:tx>
            <c:strRef>
              <c:f>Sheet1!$F$1</c:f>
              <c:strCache>
                <c:ptCount val="1"/>
              </c:strCache>
            </c:strRef>
          </c:tx>
          <c:invertIfNegative val="0"/>
          <c:cat>
            <c:strRef>
              <c:f>Sheet1!$A$2:$A$11</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Sheet1!$F$2:$F$11</c:f>
              <c:numCache>
                <c:formatCode>General</c:formatCode>
                <c:ptCount val="10"/>
              </c:numCache>
            </c:numRef>
          </c:val>
          <c:extLst>
            <c:ext xmlns:c16="http://schemas.microsoft.com/office/drawing/2014/chart" uri="{C3380CC4-5D6E-409C-BE32-E72D297353CC}">
              <c16:uniqueId val="{00000005-3C02-4C96-AD9C-D5902279224C}"/>
            </c:ext>
          </c:extLst>
        </c:ser>
        <c:dLbls>
          <c:showLegendKey val="0"/>
          <c:showVal val="0"/>
          <c:showCatName val="0"/>
          <c:showSerName val="0"/>
          <c:showPercent val="0"/>
          <c:showBubbleSize val="0"/>
        </c:dLbls>
        <c:gapWidth val="150"/>
        <c:axId val="43931904"/>
        <c:axId val="43941888"/>
      </c:barChart>
      <c:catAx>
        <c:axId val="43931904"/>
        <c:scaling>
          <c:orientation val="minMax"/>
        </c:scaling>
        <c:delete val="0"/>
        <c:axPos val="b"/>
        <c:numFmt formatCode="General" sourceLinked="0"/>
        <c:majorTickMark val="out"/>
        <c:minorTickMark val="none"/>
        <c:tickLblPos val="nextTo"/>
        <c:crossAx val="43941888"/>
        <c:crosses val="autoZero"/>
        <c:auto val="1"/>
        <c:lblAlgn val="ctr"/>
        <c:lblOffset val="100"/>
        <c:noMultiLvlLbl val="0"/>
      </c:catAx>
      <c:valAx>
        <c:axId val="43941888"/>
        <c:scaling>
          <c:orientation val="minMax"/>
          <c:max val="15"/>
          <c:min val="0"/>
        </c:scaling>
        <c:delete val="0"/>
        <c:axPos val="l"/>
        <c:majorGridlines/>
        <c:numFmt formatCode="General" sourceLinked="1"/>
        <c:majorTickMark val="out"/>
        <c:minorTickMark val="none"/>
        <c:tickLblPos val="nextTo"/>
        <c:crossAx val="43931904"/>
        <c:crosses val="autoZero"/>
        <c:crossBetween val="between"/>
        <c:majorUnit val="5"/>
      </c:valAx>
    </c:plotArea>
    <c:legend>
      <c:legendPos val="t"/>
      <c:legendEntry>
        <c:idx val="4"/>
        <c:delete val="1"/>
      </c:legendEntry>
      <c:layout>
        <c:manualLayout>
          <c:xMode val="edge"/>
          <c:yMode val="edge"/>
          <c:x val="0.10006523914726487"/>
          <c:y val="1.5151515151515152E-2"/>
          <c:w val="0.74831076870786828"/>
          <c:h val="6.5304734635443298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12</c:v>
                </c:pt>
                <c:pt idx="1">
                  <c:v>6</c:v>
                </c:pt>
                <c:pt idx="2">
                  <c:v>8</c:v>
                </c:pt>
                <c:pt idx="3">
                  <c:v>12</c:v>
                </c:pt>
                <c:pt idx="4">
                  <c:v>9</c:v>
                </c:pt>
                <c:pt idx="5">
                  <c:v>14</c:v>
                </c:pt>
                <c:pt idx="6">
                  <c:v>5</c:v>
                </c:pt>
                <c:pt idx="7">
                  <c:v>13</c:v>
                </c:pt>
                <c:pt idx="8">
                  <c:v>7</c:v>
                </c:pt>
              </c:numCache>
            </c:numRef>
          </c:val>
          <c:extLst>
            <c:ext xmlns:c16="http://schemas.microsoft.com/office/drawing/2014/chart" uri="{C3380CC4-5D6E-409C-BE32-E72D297353CC}">
              <c16:uniqueId val="{00000000-2C78-4349-BE28-F488E11283CD}"/>
            </c:ext>
          </c:extLst>
        </c:ser>
        <c:ser>
          <c:idx val="1"/>
          <c:order val="1"/>
          <c:tx>
            <c:strRef>
              <c:f>Sheet1!$C$1</c:f>
              <c:strCache>
                <c:ptCount val="1"/>
                <c:pt idx="0">
                  <c:v>COM</c:v>
                </c:pt>
              </c:strCache>
            </c:strRef>
          </c:tx>
          <c:spPr>
            <a:solidFill>
              <a:srgbClr val="FFFF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9</c:v>
                </c:pt>
                <c:pt idx="1">
                  <c:v>5</c:v>
                </c:pt>
                <c:pt idx="2">
                  <c:v>4</c:v>
                </c:pt>
                <c:pt idx="3">
                  <c:v>11</c:v>
                </c:pt>
                <c:pt idx="4">
                  <c:v>8</c:v>
                </c:pt>
                <c:pt idx="5">
                  <c:v>12</c:v>
                </c:pt>
                <c:pt idx="6">
                  <c:v>5</c:v>
                </c:pt>
                <c:pt idx="7">
                  <c:v>12</c:v>
                </c:pt>
                <c:pt idx="8">
                  <c:v>6</c:v>
                </c:pt>
              </c:numCache>
            </c:numRef>
          </c:val>
          <c:extLst>
            <c:ext xmlns:c16="http://schemas.microsoft.com/office/drawing/2014/chart" uri="{C3380CC4-5D6E-409C-BE32-E72D297353CC}">
              <c16:uniqueId val="{00000001-2C78-4349-BE28-F488E11283CD}"/>
            </c:ext>
          </c:extLst>
        </c:ser>
        <c:ser>
          <c:idx val="2"/>
          <c:order val="2"/>
          <c:tx>
            <c:strRef>
              <c:f>Sheet1!$D$1</c:f>
              <c:strCache>
                <c:ptCount val="1"/>
                <c:pt idx="0">
                  <c:v>APB</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9</c:v>
                </c:pt>
                <c:pt idx="1">
                  <c:v>5</c:v>
                </c:pt>
                <c:pt idx="2">
                  <c:v>4</c:v>
                </c:pt>
                <c:pt idx="3">
                  <c:v>8</c:v>
                </c:pt>
                <c:pt idx="4">
                  <c:v>7</c:v>
                </c:pt>
                <c:pt idx="5">
                  <c:v>11</c:v>
                </c:pt>
                <c:pt idx="6">
                  <c:v>5</c:v>
                </c:pt>
                <c:pt idx="7">
                  <c:v>11</c:v>
                </c:pt>
                <c:pt idx="8">
                  <c:v>5</c:v>
                </c:pt>
              </c:numCache>
            </c:numRef>
          </c:val>
          <c:extLst>
            <c:ext xmlns:c16="http://schemas.microsoft.com/office/drawing/2014/chart" uri="{C3380CC4-5D6E-409C-BE32-E72D297353CC}">
              <c16:uniqueId val="{00000002-2C78-4349-BE28-F488E11283CD}"/>
            </c:ext>
          </c:extLst>
        </c:ser>
        <c:ser>
          <c:idx val="3"/>
          <c:order val="3"/>
          <c:tx>
            <c:strRef>
              <c:f>Sheet1!$E$1</c:f>
              <c:strCache>
                <c:ptCount val="1"/>
                <c:pt idx="0">
                  <c:v>Promoted/tenured</c:v>
                </c:pt>
              </c:strCache>
            </c:strRef>
          </c:tx>
          <c:spPr>
            <a:solidFill>
              <a:srgbClr val="00B050"/>
            </a:solidFill>
          </c:spPr>
          <c:invertIfNegative val="0"/>
          <c:dLbls>
            <c:dLbl>
              <c:idx val="7"/>
              <c:layout>
                <c:manualLayout>
                  <c:x val="-2.5445292620865142E-3"/>
                  <c:y val="-2.95358649789029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63-4A5A-8E94-F933845F28F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9</c:v>
                </c:pt>
                <c:pt idx="1">
                  <c:v>5</c:v>
                </c:pt>
                <c:pt idx="2">
                  <c:v>4</c:v>
                </c:pt>
                <c:pt idx="3">
                  <c:v>11</c:v>
                </c:pt>
                <c:pt idx="4">
                  <c:v>8</c:v>
                </c:pt>
                <c:pt idx="5">
                  <c:v>12</c:v>
                </c:pt>
                <c:pt idx="6">
                  <c:v>5</c:v>
                </c:pt>
                <c:pt idx="7">
                  <c:v>11</c:v>
                </c:pt>
                <c:pt idx="8">
                  <c:v>5</c:v>
                </c:pt>
              </c:numCache>
            </c:numRef>
          </c:val>
          <c:extLst>
            <c:ext xmlns:c16="http://schemas.microsoft.com/office/drawing/2014/chart" uri="{C3380CC4-5D6E-409C-BE32-E72D297353CC}">
              <c16:uniqueId val="{00000003-2C78-4349-BE28-F488E11283CD}"/>
            </c:ext>
          </c:extLst>
        </c:ser>
        <c:dLbls>
          <c:showLegendKey val="0"/>
          <c:showVal val="0"/>
          <c:showCatName val="0"/>
          <c:showSerName val="0"/>
          <c:showPercent val="0"/>
          <c:showBubbleSize val="0"/>
        </c:dLbls>
        <c:gapWidth val="150"/>
        <c:axId val="43246720"/>
        <c:axId val="43254528"/>
      </c:barChart>
      <c:catAx>
        <c:axId val="43246720"/>
        <c:scaling>
          <c:orientation val="minMax"/>
        </c:scaling>
        <c:delete val="0"/>
        <c:axPos val="b"/>
        <c:numFmt formatCode="General" sourceLinked="0"/>
        <c:majorTickMark val="out"/>
        <c:minorTickMark val="none"/>
        <c:tickLblPos val="nextTo"/>
        <c:crossAx val="43254528"/>
        <c:crosses val="autoZero"/>
        <c:auto val="1"/>
        <c:lblAlgn val="ctr"/>
        <c:lblOffset val="100"/>
        <c:noMultiLvlLbl val="0"/>
      </c:catAx>
      <c:valAx>
        <c:axId val="43254528"/>
        <c:scaling>
          <c:orientation val="minMax"/>
        </c:scaling>
        <c:delete val="0"/>
        <c:axPos val="l"/>
        <c:majorGridlines/>
        <c:numFmt formatCode="General" sourceLinked="1"/>
        <c:majorTickMark val="out"/>
        <c:minorTickMark val="none"/>
        <c:tickLblPos val="nextTo"/>
        <c:crossAx val="43246720"/>
        <c:crosses val="autoZero"/>
        <c:crossBetween val="between"/>
      </c:valAx>
    </c:plotArea>
    <c:legend>
      <c:legendPos val="t"/>
      <c:layout>
        <c:manualLayout>
          <c:xMode val="edge"/>
          <c:yMode val="edge"/>
          <c:x val="8.3478992606840163E-2"/>
          <c:y val="1.1904761904761904E-2"/>
          <c:w val="0.86230410130031454"/>
          <c:h val="5.986267341582302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a:ln>
              <a:solidFill>
                <a:srgbClr val="0070C0"/>
              </a:solidFill>
            </a:ln>
          </c:spPr>
          <c:invertIfNegative val="0"/>
          <c:dLbls>
            <c:dLbl>
              <c:idx val="0"/>
              <c:layout>
                <c:manualLayout>
                  <c:x val="2.4875621890547263E-3"/>
                  <c:y val="-4.6121593291404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62-4E6D-8D30-19F53CBA2CAE}"/>
                </c:ext>
              </c:extLst>
            </c:dLbl>
            <c:dLbl>
              <c:idx val="1"/>
              <c:layout>
                <c:manualLayout>
                  <c:x val="-2.4875621890547263E-3"/>
                  <c:y val="-3.14465408805032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462-4E6D-8D30-19F53CBA2CAE}"/>
                </c:ext>
              </c:extLst>
            </c:dLbl>
            <c:dLbl>
              <c:idx val="2"/>
              <c:layout>
                <c:manualLayout>
                  <c:x val="-1.2437810945273632E-3"/>
                  <c:y val="-3.3542976939203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62-4E6D-8D30-19F53CBA2CAE}"/>
                </c:ext>
              </c:extLst>
            </c:dLbl>
            <c:dLbl>
              <c:idx val="5"/>
              <c:layout>
                <c:manualLayout>
                  <c:x val="1.2437810945273632E-3"/>
                  <c:y val="-1.4675052410901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462-4E6D-8D30-19F53CBA2CAE}"/>
                </c:ext>
              </c:extLst>
            </c:dLbl>
            <c:dLbl>
              <c:idx val="6"/>
              <c:layout>
                <c:manualLayout>
                  <c:x val="2.4875621890547263E-3"/>
                  <c:y val="-4.4025157232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462-4E6D-8D30-19F53CBA2CAE}"/>
                </c:ext>
              </c:extLst>
            </c:dLbl>
            <c:dLbl>
              <c:idx val="8"/>
              <c:layout>
                <c:manualLayout>
                  <c:x val="-1.2437810945273632E-3"/>
                  <c:y val="-8.3857442348008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17</c:v>
                </c:pt>
                <c:pt idx="1">
                  <c:v>19</c:v>
                </c:pt>
                <c:pt idx="2">
                  <c:v>24</c:v>
                </c:pt>
                <c:pt idx="3">
                  <c:v>28</c:v>
                </c:pt>
                <c:pt idx="4">
                  <c:v>37</c:v>
                </c:pt>
                <c:pt idx="5">
                  <c:v>27</c:v>
                </c:pt>
                <c:pt idx="6">
                  <c:v>37</c:v>
                </c:pt>
                <c:pt idx="7">
                  <c:v>39</c:v>
                </c:pt>
                <c:pt idx="8">
                  <c:v>51</c:v>
                </c:pt>
              </c:numCache>
            </c:numRef>
          </c:val>
          <c:extLst>
            <c:ext xmlns:c16="http://schemas.microsoft.com/office/drawing/2014/chart" uri="{C3380CC4-5D6E-409C-BE32-E72D297353CC}">
              <c16:uniqueId val="{00000000-615D-4E82-9F06-DC1996A7AA43}"/>
            </c:ext>
          </c:extLst>
        </c:ser>
        <c:ser>
          <c:idx val="1"/>
          <c:order val="1"/>
          <c:tx>
            <c:strRef>
              <c:f>Sheet1!$C$1</c:f>
              <c:strCache>
                <c:ptCount val="1"/>
                <c:pt idx="0">
                  <c:v>COM</c:v>
                </c:pt>
              </c:strCache>
            </c:strRef>
          </c:tx>
          <c:spPr>
            <a:solidFill>
              <a:srgbClr val="FFFF00"/>
            </a:solidFill>
            <a:ln>
              <a:solidFill>
                <a:srgbClr val="FFFF00"/>
              </a:solidFill>
            </a:ln>
          </c:spPr>
          <c:invertIfNegative val="0"/>
          <c:dLbls>
            <c:dLbl>
              <c:idx val="3"/>
              <c:layout>
                <c:manualLayout>
                  <c:x val="2.4875621890546808E-3"/>
                  <c:y val="-4.61215932914046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462-4E6D-8D30-19F53CBA2CAE}"/>
                </c:ext>
              </c:extLst>
            </c:dLbl>
            <c:dLbl>
              <c:idx val="7"/>
              <c:layout>
                <c:manualLayout>
                  <c:x val="-9.1209559938053674E-17"/>
                  <c:y val="-6.9182389937106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17</c:v>
                </c:pt>
                <c:pt idx="1">
                  <c:v>19</c:v>
                </c:pt>
                <c:pt idx="2">
                  <c:v>23</c:v>
                </c:pt>
                <c:pt idx="3">
                  <c:v>27</c:v>
                </c:pt>
                <c:pt idx="4">
                  <c:v>32</c:v>
                </c:pt>
                <c:pt idx="5">
                  <c:v>25</c:v>
                </c:pt>
                <c:pt idx="6">
                  <c:v>35</c:v>
                </c:pt>
                <c:pt idx="7">
                  <c:v>37</c:v>
                </c:pt>
                <c:pt idx="8">
                  <c:v>48</c:v>
                </c:pt>
              </c:numCache>
            </c:numRef>
          </c:val>
          <c:extLst>
            <c:ext xmlns:c16="http://schemas.microsoft.com/office/drawing/2014/chart" uri="{C3380CC4-5D6E-409C-BE32-E72D297353CC}">
              <c16:uniqueId val="{00000001-615D-4E82-9F06-DC1996A7AA43}"/>
            </c:ext>
          </c:extLst>
        </c:ser>
        <c:ser>
          <c:idx val="2"/>
          <c:order val="2"/>
          <c:tx>
            <c:strRef>
              <c:f>Sheet1!$D$1</c:f>
              <c:strCache>
                <c:ptCount val="1"/>
                <c:pt idx="0">
                  <c:v>APB</c:v>
                </c:pt>
              </c:strCache>
            </c:strRef>
          </c:tx>
          <c:invertIfNegative val="0"/>
          <c:dLbls>
            <c:dLbl>
              <c:idx val="0"/>
              <c:layout>
                <c:manualLayout>
                  <c:x val="2.4875621890547263E-3"/>
                  <c:y val="-4.6121593291404611E-2"/>
                </c:manualLayout>
              </c:layout>
              <c:showLegendKey val="0"/>
              <c:showVal val="1"/>
              <c:showCatName val="0"/>
              <c:showSerName val="0"/>
              <c:showPercent val="0"/>
              <c:showBubbleSize val="0"/>
              <c:extLst>
                <c:ext xmlns:c15="http://schemas.microsoft.com/office/drawing/2012/chart" uri="{CE6537A1-D6FC-4f65-9D91-7224C49458BB}">
                  <c15:layout>
                    <c:manualLayout>
                      <c:w val="3.2674129353233834E-2"/>
                      <c:h val="5.7473877086118952E-2"/>
                    </c:manualLayout>
                  </c15:layout>
                </c:ext>
                <c:ext xmlns:c16="http://schemas.microsoft.com/office/drawing/2014/chart" uri="{C3380CC4-5D6E-409C-BE32-E72D297353CC}">
                  <c16:uniqueId val="{00000002-7462-4E6D-8D30-19F53CBA2CAE}"/>
                </c:ext>
              </c:extLst>
            </c:dLbl>
            <c:dLbl>
              <c:idx val="1"/>
              <c:layout>
                <c:manualLayout>
                  <c:x val="-2.4875621890547263E-3"/>
                  <c:y val="-4.40251572327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62-4E6D-8D30-19F53CBA2CAE}"/>
                </c:ext>
              </c:extLst>
            </c:dLbl>
            <c:dLbl>
              <c:idx val="2"/>
              <c:layout>
                <c:manualLayout>
                  <c:x val="2.4875621890546808E-3"/>
                  <c:y val="-4.40251572327044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462-4E6D-8D30-19F53CBA2CAE}"/>
                </c:ext>
              </c:extLst>
            </c:dLbl>
            <c:dLbl>
              <c:idx val="5"/>
              <c:layout>
                <c:manualLayout>
                  <c:x val="1.2437810945272719E-3"/>
                  <c:y val="-7.96645702306079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462-4E6D-8D30-19F53CBA2CAE}"/>
                </c:ext>
              </c:extLst>
            </c:dLbl>
            <c:dLbl>
              <c:idx val="6"/>
              <c:layout>
                <c:manualLayout>
                  <c:x val="2.4875621890547263E-3"/>
                  <c:y val="-7.12788259958071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462-4E6D-8D30-19F53CBA2CAE}"/>
                </c:ext>
              </c:extLst>
            </c:dLbl>
            <c:dLbl>
              <c:idx val="8"/>
              <c:layout>
                <c:manualLayout>
                  <c:x val="4.9751243781094526E-3"/>
                  <c:y val="-6.28930817610063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17</c:v>
                </c:pt>
                <c:pt idx="1">
                  <c:v>18</c:v>
                </c:pt>
                <c:pt idx="2">
                  <c:v>23</c:v>
                </c:pt>
                <c:pt idx="3">
                  <c:v>22</c:v>
                </c:pt>
                <c:pt idx="4">
                  <c:v>29</c:v>
                </c:pt>
                <c:pt idx="5">
                  <c:v>24</c:v>
                </c:pt>
                <c:pt idx="6">
                  <c:v>34</c:v>
                </c:pt>
                <c:pt idx="7">
                  <c:v>37</c:v>
                </c:pt>
                <c:pt idx="8">
                  <c:v>46</c:v>
                </c:pt>
              </c:numCache>
            </c:numRef>
          </c:val>
          <c:extLst>
            <c:ext xmlns:c16="http://schemas.microsoft.com/office/drawing/2014/chart" uri="{C3380CC4-5D6E-409C-BE32-E72D297353CC}">
              <c16:uniqueId val="{00000002-615D-4E82-9F06-DC1996A7AA43}"/>
            </c:ext>
          </c:extLst>
        </c:ser>
        <c:ser>
          <c:idx val="3"/>
          <c:order val="3"/>
          <c:tx>
            <c:strRef>
              <c:f>Sheet1!$E$1</c:f>
              <c:strCache>
                <c:ptCount val="1"/>
                <c:pt idx="0">
                  <c:v>Promoted</c:v>
                </c:pt>
              </c:strCache>
            </c:strRef>
          </c:tx>
          <c:spPr>
            <a:solidFill>
              <a:srgbClr val="00B050"/>
            </a:solidFill>
          </c:spPr>
          <c:invertIfNegative val="0"/>
          <c:dPt>
            <c:idx val="0"/>
            <c:invertIfNegative val="0"/>
            <c:bubble3D val="0"/>
            <c:spPr>
              <a:solidFill>
                <a:srgbClr val="00B050"/>
              </a:solidFill>
              <a:ln>
                <a:solidFill>
                  <a:srgbClr val="00B050"/>
                </a:solidFill>
              </a:ln>
            </c:spPr>
            <c:extLst>
              <c:ext xmlns:c16="http://schemas.microsoft.com/office/drawing/2014/chart" uri="{C3380CC4-5D6E-409C-BE32-E72D297353CC}">
                <c16:uniqueId val="{00000004-615D-4E82-9F06-DC1996A7AA43}"/>
              </c:ext>
            </c:extLst>
          </c:dPt>
          <c:dLbls>
            <c:dLbl>
              <c:idx val="7"/>
              <c:layout>
                <c:manualLayout>
                  <c:x val="0"/>
                  <c:y val="-5.66037735849056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462-4E6D-8D30-19F53CBA2C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17</c:v>
                </c:pt>
                <c:pt idx="1">
                  <c:v>18</c:v>
                </c:pt>
                <c:pt idx="2">
                  <c:v>23</c:v>
                </c:pt>
                <c:pt idx="3">
                  <c:v>25</c:v>
                </c:pt>
                <c:pt idx="4">
                  <c:v>31</c:v>
                </c:pt>
                <c:pt idx="5">
                  <c:v>24</c:v>
                </c:pt>
                <c:pt idx="6">
                  <c:v>34</c:v>
                </c:pt>
                <c:pt idx="7">
                  <c:v>37</c:v>
                </c:pt>
                <c:pt idx="8">
                  <c:v>46</c:v>
                </c:pt>
              </c:numCache>
            </c:numRef>
          </c:val>
          <c:extLst>
            <c:ext xmlns:c16="http://schemas.microsoft.com/office/drawing/2014/chart" uri="{C3380CC4-5D6E-409C-BE32-E72D297353CC}">
              <c16:uniqueId val="{00000005-615D-4E82-9F06-DC1996A7AA43}"/>
            </c:ext>
          </c:extLst>
        </c:ser>
        <c:dLbls>
          <c:showLegendKey val="0"/>
          <c:showVal val="0"/>
          <c:showCatName val="0"/>
          <c:showSerName val="0"/>
          <c:showPercent val="0"/>
          <c:showBubbleSize val="0"/>
        </c:dLbls>
        <c:gapWidth val="150"/>
        <c:axId val="36081024"/>
        <c:axId val="36145408"/>
      </c:barChart>
      <c:catAx>
        <c:axId val="36081024"/>
        <c:scaling>
          <c:orientation val="minMax"/>
        </c:scaling>
        <c:delete val="0"/>
        <c:axPos val="b"/>
        <c:numFmt formatCode="General" sourceLinked="0"/>
        <c:majorTickMark val="out"/>
        <c:minorTickMark val="none"/>
        <c:tickLblPos val="nextTo"/>
        <c:crossAx val="36145408"/>
        <c:crosses val="autoZero"/>
        <c:auto val="1"/>
        <c:lblAlgn val="ctr"/>
        <c:lblOffset val="100"/>
        <c:noMultiLvlLbl val="0"/>
      </c:catAx>
      <c:valAx>
        <c:axId val="36145408"/>
        <c:scaling>
          <c:orientation val="minMax"/>
        </c:scaling>
        <c:delete val="0"/>
        <c:axPos val="l"/>
        <c:majorGridlines/>
        <c:numFmt formatCode="General" sourceLinked="1"/>
        <c:majorTickMark val="out"/>
        <c:minorTickMark val="none"/>
        <c:tickLblPos val="nextTo"/>
        <c:crossAx val="36081024"/>
        <c:crosses val="autoZero"/>
        <c:crossBetween val="between"/>
      </c:valAx>
    </c:plotArea>
    <c:legend>
      <c:legendPos val="t"/>
      <c:layout>
        <c:manualLayout>
          <c:xMode val="edge"/>
          <c:yMode val="edge"/>
          <c:x val="8.9940944881889778E-2"/>
          <c:y val="1.2578616352201259E-2"/>
          <c:w val="0.8126554236690563"/>
          <c:h val="6.3251126628039417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Nominated</c:v>
                </c:pt>
              </c:strCache>
            </c:strRef>
          </c:tx>
          <c:spPr>
            <a:solidFill>
              <a:srgbClr val="0070C0"/>
            </a:solidFill>
          </c:spPr>
          <c:invertIfNegative val="0"/>
          <c:dLbls>
            <c:dLbl>
              <c:idx val="6"/>
              <c:layout>
                <c:manualLayout>
                  <c:x val="-1.2626262626263553E-3"/>
                  <c:y val="-3.94736842105263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Sheet1!$B$2:$B$10</c:f>
              <c:numCache>
                <c:formatCode>General</c:formatCode>
                <c:ptCount val="9"/>
                <c:pt idx="0">
                  <c:v>7</c:v>
                </c:pt>
                <c:pt idx="1">
                  <c:v>10</c:v>
                </c:pt>
                <c:pt idx="2">
                  <c:v>8</c:v>
                </c:pt>
                <c:pt idx="3">
                  <c:v>12</c:v>
                </c:pt>
                <c:pt idx="4">
                  <c:v>22</c:v>
                </c:pt>
                <c:pt idx="5">
                  <c:v>8</c:v>
                </c:pt>
                <c:pt idx="6">
                  <c:v>14</c:v>
                </c:pt>
                <c:pt idx="7">
                  <c:v>14</c:v>
                </c:pt>
                <c:pt idx="8">
                  <c:v>19</c:v>
                </c:pt>
              </c:numCache>
            </c:numRef>
          </c:val>
          <c:extLst>
            <c:ext xmlns:c16="http://schemas.microsoft.com/office/drawing/2014/chart" uri="{C3380CC4-5D6E-409C-BE32-E72D297353CC}">
              <c16:uniqueId val="{00000000-168C-49A0-B2FE-54C3F4CC63A3}"/>
            </c:ext>
          </c:extLst>
        </c:ser>
        <c:ser>
          <c:idx val="1"/>
          <c:order val="1"/>
          <c:tx>
            <c:strRef>
              <c:f>Sheet1!$C$1</c:f>
              <c:strCache>
                <c:ptCount val="1"/>
                <c:pt idx="0">
                  <c:v>COM</c:v>
                </c:pt>
              </c:strCache>
            </c:strRef>
          </c:tx>
          <c:spPr>
            <a:solidFill>
              <a:srgbClr val="FFFF00"/>
            </a:solidFill>
            <a:ln>
              <a:solidFill>
                <a:srgbClr val="FFFF00"/>
              </a:solidFill>
            </a:ln>
          </c:spPr>
          <c:invertIfNegative val="0"/>
          <c:dPt>
            <c:idx val="0"/>
            <c:invertIfNegative val="0"/>
            <c:bubble3D val="0"/>
            <c:extLst>
              <c:ext xmlns:c16="http://schemas.microsoft.com/office/drawing/2014/chart" uri="{C3380CC4-5D6E-409C-BE32-E72D297353CC}">
                <c16:uniqueId val="{00000001-168C-49A0-B2FE-54C3F4CC63A3}"/>
              </c:ext>
            </c:extLst>
          </c:dPt>
          <c:dLbls>
            <c:dLbl>
              <c:idx val="7"/>
              <c:layout>
                <c:manualLayout>
                  <c:x val="-1.2626262626263553E-3"/>
                  <c:y val="-5.263157894736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Sheet1!$C$2:$C$10</c:f>
              <c:numCache>
                <c:formatCode>General</c:formatCode>
                <c:ptCount val="9"/>
                <c:pt idx="0">
                  <c:v>5</c:v>
                </c:pt>
                <c:pt idx="1">
                  <c:v>8</c:v>
                </c:pt>
                <c:pt idx="2">
                  <c:v>7</c:v>
                </c:pt>
                <c:pt idx="3">
                  <c:v>11</c:v>
                </c:pt>
                <c:pt idx="4">
                  <c:v>19</c:v>
                </c:pt>
                <c:pt idx="5">
                  <c:v>8</c:v>
                </c:pt>
                <c:pt idx="6">
                  <c:v>13</c:v>
                </c:pt>
                <c:pt idx="7">
                  <c:v>14</c:v>
                </c:pt>
                <c:pt idx="8">
                  <c:v>13</c:v>
                </c:pt>
              </c:numCache>
            </c:numRef>
          </c:val>
          <c:extLst>
            <c:ext xmlns:c16="http://schemas.microsoft.com/office/drawing/2014/chart" uri="{C3380CC4-5D6E-409C-BE32-E72D297353CC}">
              <c16:uniqueId val="{00000002-168C-49A0-B2FE-54C3F4CC63A3}"/>
            </c:ext>
          </c:extLst>
        </c:ser>
        <c:ser>
          <c:idx val="2"/>
          <c:order val="2"/>
          <c:tx>
            <c:strRef>
              <c:f>Sheet1!$D$1</c:f>
              <c:strCache>
                <c:ptCount val="1"/>
                <c:pt idx="0">
                  <c:v>APB</c:v>
                </c:pt>
              </c:strCache>
            </c:strRef>
          </c:tx>
          <c:invertIfNegative val="0"/>
          <c:dLbls>
            <c:dLbl>
              <c:idx val="4"/>
              <c:layout>
                <c:manualLayout>
                  <c:x val="0"/>
                  <c:y val="-3.07017543859648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97-40F7-ABCD-723A71664D89}"/>
                </c:ext>
              </c:extLst>
            </c:dLbl>
            <c:dLbl>
              <c:idx val="6"/>
              <c:layout>
                <c:manualLayout>
                  <c:x val="-9.2591522967418133E-17"/>
                  <c:y val="-5.921052631578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97-40F7-ABCD-723A71664D89}"/>
                </c:ext>
              </c:extLst>
            </c:dLbl>
            <c:dLbl>
              <c:idx val="8"/>
              <c:layout>
                <c:manualLayout>
                  <c:x val="-2.5252525252525255E-3"/>
                  <c:y val="-5.921052631578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Sheet1!$D$2:$D$10</c:f>
              <c:numCache>
                <c:formatCode>General</c:formatCode>
                <c:ptCount val="9"/>
                <c:pt idx="0">
                  <c:v>4</c:v>
                </c:pt>
                <c:pt idx="1">
                  <c:v>8</c:v>
                </c:pt>
                <c:pt idx="2">
                  <c:v>7</c:v>
                </c:pt>
                <c:pt idx="3">
                  <c:v>8</c:v>
                </c:pt>
                <c:pt idx="4">
                  <c:v>16</c:v>
                </c:pt>
                <c:pt idx="5">
                  <c:v>8</c:v>
                </c:pt>
                <c:pt idx="6">
                  <c:v>13</c:v>
                </c:pt>
                <c:pt idx="7">
                  <c:v>14</c:v>
                </c:pt>
                <c:pt idx="8">
                  <c:v>13</c:v>
                </c:pt>
              </c:numCache>
            </c:numRef>
          </c:val>
          <c:extLst>
            <c:ext xmlns:c16="http://schemas.microsoft.com/office/drawing/2014/chart" uri="{C3380CC4-5D6E-409C-BE32-E72D297353CC}">
              <c16:uniqueId val="{00000003-168C-49A0-B2FE-54C3F4CC63A3}"/>
            </c:ext>
          </c:extLst>
        </c:ser>
        <c:ser>
          <c:idx val="3"/>
          <c:order val="3"/>
          <c:tx>
            <c:strRef>
              <c:f>Sheet1!$E$1</c:f>
              <c:strCache>
                <c:ptCount val="1"/>
                <c:pt idx="0">
                  <c:v>Promoted</c:v>
                </c:pt>
              </c:strCache>
            </c:strRef>
          </c:tx>
          <c:spPr>
            <a:solidFill>
              <a:srgbClr val="00B050"/>
            </a:solidFill>
            <a:ln>
              <a:solidFill>
                <a:srgbClr val="00B050"/>
              </a:solidFill>
            </a:ln>
          </c:spPr>
          <c:invertIfNegative val="0"/>
          <c:dLbls>
            <c:dLbl>
              <c:idx val="7"/>
              <c:layout>
                <c:manualLayout>
                  <c:x val="-1.2626262626262627E-3"/>
                  <c:y val="-5.263157894736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97-40F7-ABCD-723A71664D8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2010-11</c:v>
                </c:pt>
                <c:pt idx="1">
                  <c:v>2011-12</c:v>
                </c:pt>
                <c:pt idx="2">
                  <c:v>2012-13</c:v>
                </c:pt>
                <c:pt idx="3">
                  <c:v>2013-14</c:v>
                </c:pt>
                <c:pt idx="4">
                  <c:v>2014-15</c:v>
                </c:pt>
                <c:pt idx="5">
                  <c:v>2015-16</c:v>
                </c:pt>
                <c:pt idx="6">
                  <c:v>2016-17</c:v>
                </c:pt>
                <c:pt idx="7">
                  <c:v>2017-18</c:v>
                </c:pt>
                <c:pt idx="8">
                  <c:v>2018-19</c:v>
                </c:pt>
              </c:strCache>
            </c:strRef>
          </c:cat>
          <c:val>
            <c:numRef>
              <c:f>Sheet1!$E$2:$E$10</c:f>
              <c:numCache>
                <c:formatCode>General</c:formatCode>
                <c:ptCount val="9"/>
                <c:pt idx="0">
                  <c:v>4</c:v>
                </c:pt>
                <c:pt idx="1">
                  <c:v>8</c:v>
                </c:pt>
                <c:pt idx="2">
                  <c:v>7</c:v>
                </c:pt>
                <c:pt idx="3">
                  <c:v>10</c:v>
                </c:pt>
                <c:pt idx="4">
                  <c:v>16</c:v>
                </c:pt>
                <c:pt idx="5">
                  <c:v>8</c:v>
                </c:pt>
                <c:pt idx="6">
                  <c:v>13</c:v>
                </c:pt>
                <c:pt idx="7">
                  <c:v>14</c:v>
                </c:pt>
                <c:pt idx="8">
                  <c:v>13</c:v>
                </c:pt>
              </c:numCache>
            </c:numRef>
          </c:val>
          <c:extLst>
            <c:ext xmlns:c16="http://schemas.microsoft.com/office/drawing/2014/chart" uri="{C3380CC4-5D6E-409C-BE32-E72D297353CC}">
              <c16:uniqueId val="{00000004-168C-49A0-B2FE-54C3F4CC63A3}"/>
            </c:ext>
          </c:extLst>
        </c:ser>
        <c:dLbls>
          <c:showLegendKey val="0"/>
          <c:showVal val="0"/>
          <c:showCatName val="0"/>
          <c:showSerName val="0"/>
          <c:showPercent val="0"/>
          <c:showBubbleSize val="0"/>
        </c:dLbls>
        <c:gapWidth val="150"/>
        <c:axId val="42164608"/>
        <c:axId val="42166144"/>
      </c:barChart>
      <c:catAx>
        <c:axId val="42164608"/>
        <c:scaling>
          <c:orientation val="minMax"/>
        </c:scaling>
        <c:delete val="0"/>
        <c:axPos val="b"/>
        <c:numFmt formatCode="General" sourceLinked="0"/>
        <c:majorTickMark val="out"/>
        <c:minorTickMark val="none"/>
        <c:tickLblPos val="nextTo"/>
        <c:crossAx val="42166144"/>
        <c:crosses val="autoZero"/>
        <c:auto val="1"/>
        <c:lblAlgn val="ctr"/>
        <c:lblOffset val="100"/>
        <c:noMultiLvlLbl val="0"/>
      </c:catAx>
      <c:valAx>
        <c:axId val="42166144"/>
        <c:scaling>
          <c:orientation val="minMax"/>
          <c:max val="25"/>
          <c:min val="0"/>
        </c:scaling>
        <c:delete val="0"/>
        <c:axPos val="l"/>
        <c:majorGridlines/>
        <c:numFmt formatCode="General" sourceLinked="1"/>
        <c:majorTickMark val="out"/>
        <c:minorTickMark val="none"/>
        <c:tickLblPos val="nextTo"/>
        <c:crossAx val="42164608"/>
        <c:crosses val="autoZero"/>
        <c:crossBetween val="between"/>
        <c:majorUnit val="5"/>
      </c:valAx>
    </c:plotArea>
    <c:legend>
      <c:legendPos val="t"/>
      <c:layout>
        <c:manualLayout>
          <c:xMode val="edge"/>
          <c:yMode val="edge"/>
          <c:x val="0.12160671677403961"/>
          <c:y val="1.3157894736842105E-2"/>
          <c:w val="0.71133202099737536"/>
          <c:h val="6.616400745959386E-2"/>
        </c:manualLayout>
      </c:layout>
      <c:overlay val="0"/>
      <c:txPr>
        <a:bodyPr/>
        <a:lstStyle/>
        <a:p>
          <a:pPr>
            <a:defRPr sz="2400" baseline="0"/>
          </a:pPr>
          <a:endParaRPr lang="en-US"/>
        </a:p>
      </c:txPr>
    </c:legend>
    <c:plotVisOnly val="1"/>
    <c:dispBlanksAs val="gap"/>
    <c:showDLblsOverMax val="0"/>
  </c:chart>
  <c:txPr>
    <a:bodyPr/>
    <a:lstStyle/>
    <a:p>
      <a:pPr>
        <a:defRPr sz="2000" baseline="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15884125595414E-2"/>
          <c:y val="0.12731791338582676"/>
          <c:w val="0.90275201710897246"/>
          <c:h val="0.77509514435695537"/>
        </c:manualLayout>
      </c:layout>
      <c:barChart>
        <c:barDir val="col"/>
        <c:grouping val="clustered"/>
        <c:varyColors val="0"/>
        <c:ser>
          <c:idx val="0"/>
          <c:order val="0"/>
          <c:tx>
            <c:strRef>
              <c:f>Sheet1!$B$1</c:f>
              <c:strCache>
                <c:ptCount val="1"/>
                <c:pt idx="0">
                  <c:v>Column1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21</c:v>
                </c:pt>
                <c:pt idx="1">
                  <c:v>31</c:v>
                </c:pt>
                <c:pt idx="2">
                  <c:v>32</c:v>
                </c:pt>
                <c:pt idx="3">
                  <c:v>37</c:v>
                </c:pt>
                <c:pt idx="4">
                  <c:v>40</c:v>
                </c:pt>
                <c:pt idx="5">
                  <c:v>55</c:v>
                </c:pt>
                <c:pt idx="6">
                  <c:v>69</c:v>
                </c:pt>
                <c:pt idx="7">
                  <c:v>71</c:v>
                </c:pt>
                <c:pt idx="8">
                  <c:v>85</c:v>
                </c:pt>
                <c:pt idx="9">
                  <c:v>100</c:v>
                </c:pt>
              </c:numCache>
            </c:numRef>
          </c:val>
          <c:extLst>
            <c:ext xmlns:c16="http://schemas.microsoft.com/office/drawing/2014/chart" uri="{C3380CC4-5D6E-409C-BE32-E72D297353CC}">
              <c16:uniqueId val="{00000000-5FCD-470A-82BD-A435E9656824}"/>
            </c:ext>
          </c:extLst>
        </c:ser>
        <c:dLbls>
          <c:showLegendKey val="0"/>
          <c:showVal val="0"/>
          <c:showCatName val="0"/>
          <c:showSerName val="0"/>
          <c:showPercent val="0"/>
          <c:showBubbleSize val="0"/>
        </c:dLbls>
        <c:gapWidth val="76"/>
        <c:axId val="44473728"/>
        <c:axId val="44475520"/>
      </c:barChart>
      <c:catAx>
        <c:axId val="44473728"/>
        <c:scaling>
          <c:orientation val="minMax"/>
        </c:scaling>
        <c:delete val="0"/>
        <c:axPos val="b"/>
        <c:numFmt formatCode="General" sourceLinked="1"/>
        <c:majorTickMark val="out"/>
        <c:minorTickMark val="none"/>
        <c:tickLblPos val="nextTo"/>
        <c:crossAx val="44475520"/>
        <c:crosses val="autoZero"/>
        <c:auto val="1"/>
        <c:lblAlgn val="ctr"/>
        <c:lblOffset val="100"/>
        <c:tickLblSkip val="1"/>
        <c:noMultiLvlLbl val="0"/>
      </c:catAx>
      <c:valAx>
        <c:axId val="44475520"/>
        <c:scaling>
          <c:orientation val="minMax"/>
        </c:scaling>
        <c:delete val="0"/>
        <c:axPos val="l"/>
        <c:majorGridlines/>
        <c:numFmt formatCode="General" sourceLinked="1"/>
        <c:majorTickMark val="out"/>
        <c:minorTickMark val="none"/>
        <c:tickLblPos val="nextTo"/>
        <c:crossAx val="44473728"/>
        <c:crosses val="autoZero"/>
        <c:crossBetween val="between"/>
      </c:valAx>
    </c:plotArea>
    <c:plotVisOnly val="1"/>
    <c:dispBlanksAs val="gap"/>
    <c:showDLblsOverMax val="0"/>
  </c:chart>
  <c:txPr>
    <a:bodyPr/>
    <a:lstStyle/>
    <a:p>
      <a:pPr>
        <a:defRPr sz="2000" baseline="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0.48211</cdr:x>
      <cdr:y>0.30545</cdr:y>
    </cdr:from>
    <cdr:to>
      <cdr:x>0.6144</cdr:x>
      <cdr:y>0.49295</cdr:y>
    </cdr:to>
    <cdr:sp macro="" textlink="">
      <cdr:nvSpPr>
        <cdr:cNvPr id="4" name="TextBox 3"/>
        <cdr:cNvSpPr txBox="1"/>
      </cdr:nvSpPr>
      <cdr:spPr>
        <a:xfrm xmlns:a="http://schemas.openxmlformats.org/drawingml/2006/main">
          <a:off x="4665570" y="1792197"/>
          <a:ext cx="1280189" cy="11001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Mean 54</a:t>
          </a:r>
          <a:endParaRPr lang="en-US" sz="2400" dirty="0"/>
        </a:p>
      </cdr:txBody>
    </cdr:sp>
  </cdr:relSizeAnchor>
  <cdr:relSizeAnchor xmlns:cdr="http://schemas.openxmlformats.org/drawingml/2006/chartDrawing">
    <cdr:from>
      <cdr:x>0.548</cdr:x>
      <cdr:y>0.38194</cdr:y>
    </cdr:from>
    <cdr:to>
      <cdr:x>0.56652</cdr:x>
      <cdr:y>0.47569</cdr:y>
    </cdr:to>
    <cdr:sp macro="" textlink="">
      <cdr:nvSpPr>
        <cdr:cNvPr id="5" name="Down Arrow 4"/>
        <cdr:cNvSpPr/>
      </cdr:nvSpPr>
      <cdr:spPr>
        <a:xfrm xmlns:a="http://schemas.openxmlformats.org/drawingml/2006/main">
          <a:off x="5303176" y="2240976"/>
          <a:ext cx="179226" cy="550068"/>
        </a:xfrm>
        <a:prstGeom xmlns:a="http://schemas.openxmlformats.org/drawingml/2006/main" prst="downArrow">
          <a:avLst/>
        </a:prstGeom>
        <a:ln xmlns:a="http://schemas.openxmlformats.org/drawingml/2006/main" w="57150"/>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0.50529</cdr:x>
      <cdr:y>0.23339</cdr:y>
    </cdr:from>
    <cdr:to>
      <cdr:x>0.52381</cdr:x>
      <cdr:y>0.31151</cdr:y>
    </cdr:to>
    <cdr:sp macro="" textlink="">
      <cdr:nvSpPr>
        <cdr:cNvPr id="6" name="Down Arrow 5"/>
        <cdr:cNvSpPr/>
      </cdr:nvSpPr>
      <cdr:spPr>
        <a:xfrm xmlns:a="http://schemas.openxmlformats.org/drawingml/2006/main">
          <a:off x="4889936" y="1369394"/>
          <a:ext cx="179226" cy="458361"/>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0.4292</cdr:x>
      <cdr:y>0.1517</cdr:y>
    </cdr:from>
    <cdr:to>
      <cdr:x>0.54031</cdr:x>
      <cdr:y>0.3392</cdr:y>
    </cdr:to>
    <cdr:sp macro="" textlink="">
      <cdr:nvSpPr>
        <cdr:cNvPr id="7" name="TextBox 6"/>
        <cdr:cNvSpPr txBox="1"/>
      </cdr:nvSpPr>
      <cdr:spPr>
        <a:xfrm xmlns:a="http://schemas.openxmlformats.org/drawingml/2006/main">
          <a:off x="4153536" y="890096"/>
          <a:ext cx="1075256" cy="11001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Median 48</a:t>
          </a:r>
          <a:endParaRPr lang="en-US" sz="2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0.43789</cdr:x>
      <cdr:y>0.11691</cdr:y>
    </cdr:from>
    <cdr:to>
      <cdr:x>0.63087</cdr:x>
      <cdr:y>0.19191</cdr:y>
    </cdr:to>
    <cdr:sp macro="" textlink="">
      <cdr:nvSpPr>
        <cdr:cNvPr id="2" name="TextBox 1"/>
        <cdr:cNvSpPr txBox="1"/>
      </cdr:nvSpPr>
      <cdr:spPr>
        <a:xfrm xmlns:a="http://schemas.openxmlformats.org/drawingml/2006/main">
          <a:off x="3803904" y="593885"/>
          <a:ext cx="1676379"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t>Median 64</a:t>
          </a:r>
          <a:endParaRPr lang="en-US" sz="2400" b="1" dirty="0"/>
        </a:p>
      </cdr:txBody>
    </cdr:sp>
  </cdr:relSizeAnchor>
  <cdr:relSizeAnchor xmlns:cdr="http://schemas.openxmlformats.org/drawingml/2006/chartDrawing">
    <cdr:from>
      <cdr:x>0.51512</cdr:x>
      <cdr:y>0.19151</cdr:y>
    </cdr:from>
    <cdr:to>
      <cdr:x>0.53267</cdr:x>
      <cdr:y>0.34151</cdr:y>
    </cdr:to>
    <cdr:sp macro="" textlink="">
      <cdr:nvSpPr>
        <cdr:cNvPr id="3" name="Down Arrow 2"/>
        <cdr:cNvSpPr/>
      </cdr:nvSpPr>
      <cdr:spPr>
        <a:xfrm xmlns:a="http://schemas.openxmlformats.org/drawingml/2006/main">
          <a:off x="4474772" y="972853"/>
          <a:ext cx="152453" cy="762000"/>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0.55194</cdr:x>
      <cdr:y>0.2376</cdr:y>
    </cdr:from>
    <cdr:to>
      <cdr:x>0.6572</cdr:x>
      <cdr:y>0.4176</cdr:y>
    </cdr:to>
    <cdr:sp macro="" textlink="">
      <cdr:nvSpPr>
        <cdr:cNvPr id="4" name="TextBox 3"/>
        <cdr:cNvSpPr txBox="1"/>
      </cdr:nvSpPr>
      <cdr:spPr>
        <a:xfrm xmlns:a="http://schemas.openxmlformats.org/drawingml/2006/main">
          <a:off x="4794600" y="1207008"/>
          <a:ext cx="91437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Mean 82</a:t>
          </a:r>
          <a:endParaRPr lang="en-US" sz="2400" b="1" dirty="0"/>
        </a:p>
      </cdr:txBody>
    </cdr:sp>
  </cdr:relSizeAnchor>
  <cdr:relSizeAnchor xmlns:cdr="http://schemas.openxmlformats.org/drawingml/2006/chartDrawing">
    <cdr:from>
      <cdr:x>0.62316</cdr:x>
      <cdr:y>0.32</cdr:y>
    </cdr:from>
    <cdr:to>
      <cdr:x>0.64071</cdr:x>
      <cdr:y>0.5</cdr:y>
    </cdr:to>
    <cdr:sp macro="" textlink="">
      <cdr:nvSpPr>
        <cdr:cNvPr id="5" name="Down Arrow 4"/>
        <cdr:cNvSpPr/>
      </cdr:nvSpPr>
      <cdr:spPr>
        <a:xfrm xmlns:a="http://schemas.openxmlformats.org/drawingml/2006/main">
          <a:off x="5413248" y="1625600"/>
          <a:ext cx="152453" cy="914400"/>
        </a:xfrm>
        <a:prstGeom xmlns:a="http://schemas.openxmlformats.org/drawingml/2006/main" prst="downArrow">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0.41756</cdr:x>
      <cdr:y>0.49284</cdr:y>
    </cdr:from>
    <cdr:to>
      <cdr:x>0.62439</cdr:x>
      <cdr:y>0.55684</cdr:y>
    </cdr:to>
    <cdr:sp macro="" textlink="">
      <cdr:nvSpPr>
        <cdr:cNvPr id="2" name="TextBox 1"/>
        <cdr:cNvSpPr txBox="1"/>
      </cdr:nvSpPr>
      <cdr:spPr>
        <a:xfrm xmlns:a="http://schemas.openxmlformats.org/drawingml/2006/main">
          <a:off x="3913632" y="2816569"/>
          <a:ext cx="1938541" cy="3657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t>Median 15</a:t>
          </a:r>
          <a:endParaRPr lang="en-US" sz="2400" b="1" dirty="0"/>
        </a:p>
      </cdr:txBody>
    </cdr:sp>
  </cdr:relSizeAnchor>
  <cdr:relSizeAnchor xmlns:cdr="http://schemas.openxmlformats.org/drawingml/2006/chartDrawing">
    <cdr:from>
      <cdr:x>0.60878</cdr:x>
      <cdr:y>0.46576</cdr:y>
    </cdr:from>
    <cdr:to>
      <cdr:x>0.75572</cdr:x>
      <cdr:y>0.53424</cdr:y>
    </cdr:to>
    <cdr:sp macro="" textlink="">
      <cdr:nvSpPr>
        <cdr:cNvPr id="3" name="TextBox 2"/>
        <cdr:cNvSpPr txBox="1"/>
      </cdr:nvSpPr>
      <cdr:spPr>
        <a:xfrm xmlns:a="http://schemas.openxmlformats.org/drawingml/2006/main">
          <a:off x="5705856" y="2661790"/>
          <a:ext cx="1377210" cy="3914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Mean 18</a:t>
          </a:r>
          <a:endParaRPr lang="en-US" sz="2400" b="1" dirty="0"/>
        </a:p>
      </cdr:txBody>
    </cdr:sp>
  </cdr:relSizeAnchor>
  <cdr:relSizeAnchor xmlns:cdr="http://schemas.openxmlformats.org/drawingml/2006/chartDrawing">
    <cdr:from>
      <cdr:x>0.67512</cdr:x>
      <cdr:y>0.544</cdr:y>
    </cdr:from>
    <cdr:to>
      <cdr:x>0.68818</cdr:x>
      <cdr:y>0.63989</cdr:y>
    </cdr:to>
    <cdr:sp macro="" textlink="">
      <cdr:nvSpPr>
        <cdr:cNvPr id="4" name="Down Arrow 3"/>
        <cdr:cNvSpPr/>
      </cdr:nvSpPr>
      <cdr:spPr>
        <a:xfrm xmlns:a="http://schemas.openxmlformats.org/drawingml/2006/main">
          <a:off x="6327648" y="3108960"/>
          <a:ext cx="122406" cy="548011"/>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0.51122</cdr:x>
      <cdr:y>0.5632</cdr:y>
    </cdr:from>
    <cdr:to>
      <cdr:x>0.52754</cdr:x>
      <cdr:y>0.68649</cdr:y>
    </cdr:to>
    <cdr:sp macro="" textlink="">
      <cdr:nvSpPr>
        <cdr:cNvPr id="5" name="Down Arrow 4"/>
        <cdr:cNvSpPr/>
      </cdr:nvSpPr>
      <cdr:spPr>
        <a:xfrm xmlns:a="http://schemas.openxmlformats.org/drawingml/2006/main">
          <a:off x="4791456" y="3218688"/>
          <a:ext cx="152961" cy="704602"/>
        </a:xfrm>
        <a:prstGeom xmlns:a="http://schemas.openxmlformats.org/drawingml/2006/main" prst="downArrow">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0.43333</cdr:x>
      <cdr:y>0.42584</cdr:y>
    </cdr:from>
    <cdr:to>
      <cdr:x>0.60067</cdr:x>
      <cdr:y>0.49957</cdr:y>
    </cdr:to>
    <cdr:sp macro="" textlink="">
      <cdr:nvSpPr>
        <cdr:cNvPr id="2" name="TextBox 1"/>
        <cdr:cNvSpPr txBox="1"/>
      </cdr:nvSpPr>
      <cdr:spPr>
        <a:xfrm xmlns:a="http://schemas.openxmlformats.org/drawingml/2006/main">
          <a:off x="3962400" y="2260600"/>
          <a:ext cx="1530171" cy="3914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t>Median 30</a:t>
          </a:r>
          <a:endParaRPr lang="en-US" sz="2400" b="1" dirty="0"/>
        </a:p>
      </cdr:txBody>
    </cdr:sp>
  </cdr:relSizeAnchor>
  <cdr:relSizeAnchor xmlns:cdr="http://schemas.openxmlformats.org/drawingml/2006/chartDrawing">
    <cdr:from>
      <cdr:x>0.50833</cdr:x>
      <cdr:y>0.51196</cdr:y>
    </cdr:from>
    <cdr:to>
      <cdr:x>0.52506</cdr:x>
      <cdr:y>0.64469</cdr:y>
    </cdr:to>
    <cdr:sp macro="" textlink="">
      <cdr:nvSpPr>
        <cdr:cNvPr id="3" name="Down Arrow 2"/>
        <cdr:cNvSpPr/>
      </cdr:nvSpPr>
      <cdr:spPr>
        <a:xfrm xmlns:a="http://schemas.openxmlformats.org/drawingml/2006/main">
          <a:off x="4648200" y="2717800"/>
          <a:ext cx="152961" cy="704602"/>
        </a:xfrm>
        <a:prstGeom xmlns:a="http://schemas.openxmlformats.org/drawingml/2006/main" prst="downArrow">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0.59167</cdr:x>
      <cdr:y>0.35407</cdr:y>
    </cdr:from>
    <cdr:to>
      <cdr:x>0.74228</cdr:x>
      <cdr:y>0.4278</cdr:y>
    </cdr:to>
    <cdr:sp macro="" textlink="">
      <cdr:nvSpPr>
        <cdr:cNvPr id="4" name="TextBox 1"/>
        <cdr:cNvSpPr txBox="1"/>
      </cdr:nvSpPr>
      <cdr:spPr>
        <a:xfrm xmlns:a="http://schemas.openxmlformats.org/drawingml/2006/main">
          <a:off x="5410200" y="1879600"/>
          <a:ext cx="1377210" cy="39142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b="1" dirty="0" smtClean="0"/>
            <a:t>Mean 47</a:t>
          </a:r>
          <a:endParaRPr lang="en-US" sz="2400" b="1" dirty="0"/>
        </a:p>
      </cdr:txBody>
    </cdr:sp>
  </cdr:relSizeAnchor>
  <cdr:relSizeAnchor xmlns:cdr="http://schemas.openxmlformats.org/drawingml/2006/chartDrawing">
    <cdr:from>
      <cdr:x>0.65833</cdr:x>
      <cdr:y>0.44019</cdr:y>
    </cdr:from>
    <cdr:to>
      <cdr:x>0.67172</cdr:x>
      <cdr:y>0.54342</cdr:y>
    </cdr:to>
    <cdr:sp macro="" textlink="">
      <cdr:nvSpPr>
        <cdr:cNvPr id="5" name="Down Arrow 4"/>
        <cdr:cNvSpPr/>
      </cdr:nvSpPr>
      <cdr:spPr>
        <a:xfrm xmlns:a="http://schemas.openxmlformats.org/drawingml/2006/main">
          <a:off x="6019800" y="2336800"/>
          <a:ext cx="122405" cy="548011"/>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1AF47221-41D6-4E0D-B4CB-70223A368250}" type="datetimeFigureOut">
              <a:rPr lang="en-US" smtClean="0"/>
              <a:t>12/3/2019</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21B7AFE6-8FB7-4D8B-9D0F-A7FBA8B7F849}" type="slidenum">
              <a:rPr lang="en-US" smtClean="0"/>
              <a:t>‹#›</a:t>
            </a:fld>
            <a:endParaRPr lang="en-US"/>
          </a:p>
        </p:txBody>
      </p:sp>
    </p:spTree>
    <p:extLst>
      <p:ext uri="{BB962C8B-B14F-4D97-AF65-F5344CB8AC3E}">
        <p14:creationId xmlns:p14="http://schemas.microsoft.com/office/powerpoint/2010/main" val="404813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06E0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06E0D"/>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F06E0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365760"/>
          </a:xfrm>
          <a:custGeom>
            <a:avLst/>
            <a:gdLst/>
            <a:ahLst/>
            <a:cxnLst/>
            <a:rect l="l" t="t" r="r" b="b"/>
            <a:pathLst>
              <a:path w="9144000" h="365760">
                <a:moveTo>
                  <a:pt x="0" y="365760"/>
                </a:moveTo>
                <a:lnTo>
                  <a:pt x="9144000" y="365760"/>
                </a:lnTo>
                <a:lnTo>
                  <a:pt x="9144000" y="0"/>
                </a:lnTo>
                <a:lnTo>
                  <a:pt x="0" y="0"/>
                </a:lnTo>
                <a:lnTo>
                  <a:pt x="0" y="365760"/>
                </a:lnTo>
                <a:close/>
              </a:path>
            </a:pathLst>
          </a:custGeom>
          <a:solidFill>
            <a:srgbClr val="0037A2"/>
          </a:solidFill>
        </p:spPr>
        <p:txBody>
          <a:bodyPr wrap="square" lIns="0" tIns="0" rIns="0" bIns="0" rtlCol="0"/>
          <a:lstStyle/>
          <a:p>
            <a:endParaRPr/>
          </a:p>
        </p:txBody>
      </p:sp>
      <p:sp>
        <p:nvSpPr>
          <p:cNvPr id="2" name="Holder 2"/>
          <p:cNvSpPr>
            <a:spLocks noGrp="1"/>
          </p:cNvSpPr>
          <p:nvPr>
            <p:ph type="title"/>
          </p:nvPr>
        </p:nvSpPr>
        <p:spPr>
          <a:xfrm>
            <a:off x="535635" y="683767"/>
            <a:ext cx="5391150" cy="635000"/>
          </a:xfrm>
          <a:prstGeom prst="rect">
            <a:avLst/>
          </a:prstGeom>
        </p:spPr>
        <p:txBody>
          <a:bodyPr wrap="square" lIns="0" tIns="0" rIns="0" bIns="0">
            <a:spAutoFit/>
          </a:bodyPr>
          <a:lstStyle>
            <a:lvl1pPr>
              <a:defRPr sz="4000" b="0" i="0">
                <a:solidFill>
                  <a:srgbClr val="F06E0D"/>
                </a:solidFill>
                <a:latin typeface="Arial"/>
                <a:cs typeface="Arial"/>
              </a:defRPr>
            </a:lvl1pPr>
          </a:lstStyle>
          <a:p>
            <a:endParaRPr/>
          </a:p>
        </p:txBody>
      </p:sp>
      <p:sp>
        <p:nvSpPr>
          <p:cNvPr id="3" name="Holder 3"/>
          <p:cNvSpPr>
            <a:spLocks noGrp="1"/>
          </p:cNvSpPr>
          <p:nvPr>
            <p:ph type="body" idx="1"/>
          </p:nvPr>
        </p:nvSpPr>
        <p:spPr>
          <a:xfrm>
            <a:off x="368300" y="1295146"/>
            <a:ext cx="7865745" cy="29718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hyperlink" Target="http://facultyaffairs.med.ufl.edu/" TargetMode="External"/><Relationship Id="rId2" Type="http://schemas.openxmlformats.org/officeDocument/2006/relationships/slideLayout" Target="../slideLayouts/slideLayout2.xml"/><Relationship Id="rId1" Type="http://schemas.openxmlformats.org/officeDocument/2006/relationships/tags" Target="../tags/tag42.xml"/><Relationship Id="rId4" Type="http://schemas.openxmlformats.org/officeDocument/2006/relationships/hyperlink" Target="http://www.hr.ufl.edu/training/myUFL/toolkits/opt.asp"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4235" y="3374136"/>
            <a:ext cx="7848600" cy="1270"/>
          </a:xfrm>
          <a:custGeom>
            <a:avLst/>
            <a:gdLst/>
            <a:ahLst/>
            <a:cxnLst/>
            <a:rect l="l" t="t" r="r" b="b"/>
            <a:pathLst>
              <a:path w="7848600" h="1270">
                <a:moveTo>
                  <a:pt x="0" y="0"/>
                </a:moveTo>
                <a:lnTo>
                  <a:pt x="7848600" y="1270"/>
                </a:lnTo>
              </a:path>
            </a:pathLst>
          </a:custGeom>
          <a:ln w="19812">
            <a:solidFill>
              <a:srgbClr val="F06E0D"/>
            </a:solidFill>
          </a:ln>
        </p:spPr>
        <p:txBody>
          <a:bodyPr wrap="square" lIns="0" tIns="0" rIns="0" bIns="0" rtlCol="0"/>
          <a:lstStyle/>
          <a:p>
            <a:endParaRPr/>
          </a:p>
        </p:txBody>
      </p:sp>
      <p:sp>
        <p:nvSpPr>
          <p:cNvPr id="3" name="object 3"/>
          <p:cNvSpPr txBox="1">
            <a:spLocks noGrp="1"/>
          </p:cNvSpPr>
          <p:nvPr>
            <p:ph type="title"/>
          </p:nvPr>
        </p:nvSpPr>
        <p:spPr>
          <a:xfrm>
            <a:off x="274321" y="1559178"/>
            <a:ext cx="9546336" cy="1674817"/>
          </a:xfrm>
          <a:prstGeom prst="rect">
            <a:avLst/>
          </a:prstGeom>
        </p:spPr>
        <p:txBody>
          <a:bodyPr vert="horz" wrap="square" lIns="0" tIns="12700" rIns="0" bIns="0" rtlCol="0">
            <a:spAutoFit/>
          </a:bodyPr>
          <a:lstStyle/>
          <a:p>
            <a:pPr marL="12700" marR="5080">
              <a:lnSpc>
                <a:spcPct val="100000"/>
              </a:lnSpc>
              <a:spcBef>
                <a:spcPts val="100"/>
              </a:spcBef>
            </a:pPr>
            <a:r>
              <a:rPr sz="5400" spc="-55" dirty="0"/>
              <a:t>P&amp;T </a:t>
            </a:r>
            <a:r>
              <a:rPr lang="en-US" sz="5400" spc="-85" dirty="0" smtClean="0"/>
              <a:t>Overview for</a:t>
            </a:r>
            <a:r>
              <a:rPr lang="en-US" sz="5400" spc="-40" dirty="0" smtClean="0"/>
              <a:t> </a:t>
            </a:r>
            <a:r>
              <a:rPr sz="5400" spc="-1070" dirty="0" smtClean="0"/>
              <a:t> </a:t>
            </a:r>
            <a:r>
              <a:rPr lang="en-US" sz="5400" spc="-55" dirty="0" smtClean="0"/>
              <a:t>Faculty Council</a:t>
            </a:r>
            <a:endParaRPr sz="54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0850"/>
            <a:ext cx="8608366" cy="1243289"/>
          </a:xfrm>
          <a:prstGeom prst="rect">
            <a:avLst/>
          </a:prstGeom>
        </p:spPr>
        <p:txBody>
          <a:bodyPr vert="horz" wrap="square" lIns="0" tIns="12065" rIns="0" bIns="0" rtlCol="0">
            <a:spAutoFit/>
          </a:bodyPr>
          <a:lstStyle/>
          <a:p>
            <a:pPr marL="12700">
              <a:lnSpc>
                <a:spcPct val="100000"/>
              </a:lnSpc>
              <a:spcBef>
                <a:spcPts val="95"/>
              </a:spcBef>
            </a:pPr>
            <a:r>
              <a:rPr lang="en-US" spc="-90" dirty="0" smtClean="0"/>
              <a:t>Points about the Process, from the Provost’s </a:t>
            </a:r>
            <a:r>
              <a:rPr lang="en-US" spc="-90" dirty="0"/>
              <a:t>P</a:t>
            </a:r>
            <a:r>
              <a:rPr lang="en-US" spc="-90" dirty="0" smtClean="0"/>
              <a:t>erspective</a:t>
            </a:r>
            <a:endParaRPr spc="-5" dirty="0"/>
          </a:p>
        </p:txBody>
      </p:sp>
      <p:sp>
        <p:nvSpPr>
          <p:cNvPr id="3" name="object 3"/>
          <p:cNvSpPr txBox="1"/>
          <p:nvPr/>
        </p:nvSpPr>
        <p:spPr>
          <a:xfrm>
            <a:off x="485078" y="1981200"/>
            <a:ext cx="8989365" cy="3849772"/>
          </a:xfrm>
          <a:prstGeom prst="rect">
            <a:avLst/>
          </a:prstGeom>
        </p:spPr>
        <p:txBody>
          <a:bodyPr vert="horz" wrap="square" lIns="0" tIns="12700" rIns="0" bIns="0" rtlCol="0">
            <a:spAutoFit/>
          </a:bodyPr>
          <a:lstStyle/>
          <a:p>
            <a:pPr marL="12700" marR="875665" indent="-182880">
              <a:spcBef>
                <a:spcPts val="505"/>
              </a:spcBef>
              <a:buClr>
                <a:srgbClr val="0037A2"/>
              </a:buClr>
              <a:buSzPct val="85000"/>
              <a:buChar char="•"/>
              <a:tabLst>
                <a:tab pos="469900" algn="l"/>
              </a:tabLst>
            </a:pPr>
            <a:r>
              <a:rPr lang="en-US" sz="2400" b="1" dirty="0" smtClean="0">
                <a:latin typeface="Arial"/>
                <a:cs typeface="Arial"/>
              </a:rPr>
              <a:t>Timing</a:t>
            </a:r>
          </a:p>
          <a:p>
            <a:pPr marL="469900" marR="5080" lvl="1" indent="-182880">
              <a:spcBef>
                <a:spcPts val="490"/>
              </a:spcBef>
              <a:buClr>
                <a:srgbClr val="0037A2"/>
              </a:buClr>
              <a:buSzPct val="85000"/>
              <a:buChar char="•"/>
              <a:tabLst>
                <a:tab pos="469900" algn="l"/>
              </a:tabLst>
            </a:pPr>
            <a:r>
              <a:rPr lang="en-US" sz="2400" dirty="0">
                <a:latin typeface="Arial"/>
                <a:cs typeface="Arial"/>
              </a:rPr>
              <a:t>Promotion is dependent </a:t>
            </a:r>
            <a:r>
              <a:rPr lang="en-US" sz="2400" b="1" dirty="0">
                <a:latin typeface="Arial"/>
                <a:cs typeface="Arial"/>
              </a:rPr>
              <a:t>on </a:t>
            </a:r>
            <a:r>
              <a:rPr lang="en-US" sz="2400" b="1" dirty="0" smtClean="0">
                <a:latin typeface="Arial"/>
                <a:cs typeface="Arial"/>
              </a:rPr>
              <a:t>the candidates trajectory at UF</a:t>
            </a:r>
          </a:p>
          <a:p>
            <a:pPr marL="469900" marR="5080" lvl="1" indent="-182880">
              <a:spcBef>
                <a:spcPts val="490"/>
              </a:spcBef>
              <a:buClr>
                <a:srgbClr val="0037A2"/>
              </a:buClr>
              <a:buSzPct val="85000"/>
              <a:buChar char="•"/>
              <a:tabLst>
                <a:tab pos="469900" algn="l"/>
              </a:tabLst>
            </a:pPr>
            <a:r>
              <a:rPr lang="en-US" sz="2400" b="1" dirty="0" smtClean="0">
                <a:latin typeface="Arial"/>
                <a:cs typeface="Arial"/>
              </a:rPr>
              <a:t>Time </a:t>
            </a:r>
            <a:r>
              <a:rPr lang="en-US" sz="2400" b="1" dirty="0">
                <a:latin typeface="Arial"/>
                <a:cs typeface="Arial"/>
              </a:rPr>
              <a:t>at UF </a:t>
            </a:r>
            <a:r>
              <a:rPr lang="en-US" sz="2400" dirty="0">
                <a:latin typeface="Arial"/>
                <a:cs typeface="Arial"/>
              </a:rPr>
              <a:t>doesn’t automatically warrant </a:t>
            </a:r>
            <a:r>
              <a:rPr lang="en-US" sz="2400" dirty="0" smtClean="0">
                <a:latin typeface="Arial"/>
                <a:cs typeface="Arial"/>
              </a:rPr>
              <a:t>promotion</a:t>
            </a:r>
          </a:p>
          <a:p>
            <a:pPr marL="469900" marR="5080" lvl="1" indent="-182880">
              <a:spcBef>
                <a:spcPts val="490"/>
              </a:spcBef>
              <a:buClr>
                <a:srgbClr val="0037A2"/>
              </a:buClr>
              <a:buSzPct val="85000"/>
              <a:buChar char="•"/>
              <a:tabLst>
                <a:tab pos="469900" algn="l"/>
              </a:tabLst>
            </a:pPr>
            <a:endParaRPr lang="en-US" sz="2400" b="1" dirty="0">
              <a:latin typeface="Arial"/>
              <a:cs typeface="Arial"/>
            </a:endParaRPr>
          </a:p>
          <a:p>
            <a:pPr marL="12700" marR="5080" indent="-182880">
              <a:spcBef>
                <a:spcPts val="490"/>
              </a:spcBef>
              <a:buClr>
                <a:srgbClr val="0037A2"/>
              </a:buClr>
              <a:buSzPct val="85000"/>
              <a:buChar char="•"/>
              <a:tabLst>
                <a:tab pos="469900" algn="l"/>
              </a:tabLst>
            </a:pPr>
            <a:r>
              <a:rPr lang="en-US" sz="2400" b="1" dirty="0" smtClean="0">
                <a:latin typeface="Arial"/>
                <a:cs typeface="Arial"/>
              </a:rPr>
              <a:t>Bar </a:t>
            </a:r>
            <a:r>
              <a:rPr lang="en-US" sz="2400" b="1" dirty="0">
                <a:latin typeface="Arial"/>
                <a:cs typeface="Arial"/>
              </a:rPr>
              <a:t>for promotion to professor is higher than </a:t>
            </a:r>
            <a:r>
              <a:rPr lang="en-US" sz="2400" b="1" dirty="0" smtClean="0">
                <a:latin typeface="Arial"/>
                <a:cs typeface="Arial"/>
              </a:rPr>
              <a:t>that required   </a:t>
            </a:r>
          </a:p>
          <a:p>
            <a:pPr marR="5080">
              <a:spcBef>
                <a:spcPts val="490"/>
              </a:spcBef>
              <a:buClr>
                <a:srgbClr val="0037A2"/>
              </a:buClr>
              <a:buSzPct val="85000"/>
              <a:tabLst>
                <a:tab pos="469900" algn="l"/>
              </a:tabLst>
            </a:pPr>
            <a:r>
              <a:rPr lang="en-US" sz="2400" b="1" dirty="0">
                <a:latin typeface="Arial"/>
                <a:cs typeface="Arial"/>
              </a:rPr>
              <a:t> </a:t>
            </a:r>
            <a:r>
              <a:rPr lang="en-US" sz="2400" b="1" dirty="0" smtClean="0">
                <a:latin typeface="Arial"/>
                <a:cs typeface="Arial"/>
              </a:rPr>
              <a:t> for promotion to associate </a:t>
            </a:r>
          </a:p>
          <a:p>
            <a:pPr marL="469900" marR="5080" lvl="1" indent="-182880">
              <a:spcBef>
                <a:spcPts val="490"/>
              </a:spcBef>
              <a:buClr>
                <a:srgbClr val="0037A2"/>
              </a:buClr>
              <a:buSzPct val="85000"/>
              <a:buChar char="•"/>
              <a:tabLst>
                <a:tab pos="469900" algn="l"/>
              </a:tabLst>
            </a:pPr>
            <a:r>
              <a:rPr lang="en-US" sz="2400" dirty="0" smtClean="0">
                <a:latin typeface="Arial"/>
                <a:cs typeface="Arial"/>
              </a:rPr>
              <a:t>National organizational involvement</a:t>
            </a:r>
          </a:p>
          <a:p>
            <a:pPr marL="469900" marR="5080" lvl="1" indent="-182880">
              <a:spcBef>
                <a:spcPts val="490"/>
              </a:spcBef>
              <a:buClr>
                <a:srgbClr val="0037A2"/>
              </a:buClr>
              <a:buSzPct val="85000"/>
              <a:buChar char="•"/>
              <a:tabLst>
                <a:tab pos="469900" algn="l"/>
              </a:tabLst>
            </a:pPr>
            <a:r>
              <a:rPr lang="en-US" sz="2400" dirty="0" smtClean="0">
                <a:latin typeface="Arial"/>
                <a:cs typeface="Arial"/>
              </a:rPr>
              <a:t>More </a:t>
            </a:r>
            <a:r>
              <a:rPr lang="en-US" sz="2400" dirty="0">
                <a:latin typeface="Arial"/>
                <a:cs typeface="Arial"/>
              </a:rPr>
              <a:t>robust scholarly </a:t>
            </a:r>
            <a:r>
              <a:rPr lang="en-US" sz="2400" dirty="0" smtClean="0">
                <a:latin typeface="Arial"/>
                <a:cs typeface="Arial"/>
              </a:rPr>
              <a:t>engagement</a:t>
            </a:r>
          </a:p>
          <a:p>
            <a:pPr marL="469900" marR="5080" lvl="1" indent="-182880">
              <a:spcBef>
                <a:spcPts val="490"/>
              </a:spcBef>
              <a:buClr>
                <a:srgbClr val="0037A2"/>
              </a:buClr>
              <a:buSzPct val="85000"/>
              <a:buChar char="•"/>
              <a:tabLst>
                <a:tab pos="469900" algn="l"/>
              </a:tabLst>
            </a:pPr>
            <a:r>
              <a:rPr lang="en-US" sz="2400" dirty="0" smtClean="0">
                <a:latin typeface="Arial"/>
                <a:cs typeface="Arial"/>
              </a:rPr>
              <a:t>More of an established national/international reputation</a:t>
            </a:r>
            <a:endParaRPr lang="en-US" sz="2400" dirty="0">
              <a:latin typeface="Arial"/>
              <a:cs typeface="Arial"/>
            </a:endParaRPr>
          </a:p>
        </p:txBody>
      </p:sp>
    </p:spTree>
    <p:custDataLst>
      <p:tags r:id="rId1"/>
    </p:custDataLst>
    <p:extLst>
      <p:ext uri="{BB962C8B-B14F-4D97-AF65-F5344CB8AC3E}">
        <p14:creationId xmlns:p14="http://schemas.microsoft.com/office/powerpoint/2010/main" val="399710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34" y="683767"/>
            <a:ext cx="7895133" cy="615553"/>
          </a:xfrm>
        </p:spPr>
        <p:txBody>
          <a:bodyPr/>
          <a:lstStyle/>
          <a:p>
            <a:r>
              <a:rPr lang="en-US" dirty="0" smtClean="0"/>
              <a:t>The Provost’s View of Promotion</a:t>
            </a:r>
            <a:endParaRPr lang="en-US" dirty="0"/>
          </a:p>
        </p:txBody>
      </p:sp>
      <p:sp>
        <p:nvSpPr>
          <p:cNvPr id="11" name="TextBox 10"/>
          <p:cNvSpPr txBox="1"/>
          <p:nvPr/>
        </p:nvSpPr>
        <p:spPr>
          <a:xfrm rot="16200000">
            <a:off x="-84564" y="3671904"/>
            <a:ext cx="2192844" cy="646331"/>
          </a:xfrm>
          <a:prstGeom prst="rect">
            <a:avLst/>
          </a:prstGeom>
          <a:noFill/>
        </p:spPr>
        <p:txBody>
          <a:bodyPr wrap="none" rtlCol="0">
            <a:spAutoFit/>
          </a:bodyPr>
          <a:lstStyle/>
          <a:p>
            <a:r>
              <a:rPr lang="en-US" sz="3600" dirty="0" smtClean="0"/>
              <a:t>Distinction</a:t>
            </a:r>
            <a:endParaRPr lang="en-US" sz="3600" dirty="0"/>
          </a:p>
        </p:txBody>
      </p:sp>
      <p:sp>
        <p:nvSpPr>
          <p:cNvPr id="13" name="TextBox 12"/>
          <p:cNvSpPr txBox="1"/>
          <p:nvPr/>
        </p:nvSpPr>
        <p:spPr>
          <a:xfrm>
            <a:off x="4629881" y="7007017"/>
            <a:ext cx="1112805" cy="646331"/>
          </a:xfrm>
          <a:prstGeom prst="rect">
            <a:avLst/>
          </a:prstGeom>
          <a:noFill/>
        </p:spPr>
        <p:txBody>
          <a:bodyPr wrap="none" rtlCol="0">
            <a:spAutoFit/>
          </a:bodyPr>
          <a:lstStyle/>
          <a:p>
            <a:r>
              <a:rPr lang="en-US" sz="3600" dirty="0" smtClean="0"/>
              <a:t>Time</a:t>
            </a:r>
            <a:endParaRPr lang="en-US" sz="3600" dirty="0"/>
          </a:p>
        </p:txBody>
      </p:sp>
      <p:cxnSp>
        <p:nvCxnSpPr>
          <p:cNvPr id="15" name="Straight Connector 14"/>
          <p:cNvCxnSpPr/>
          <p:nvPr/>
        </p:nvCxnSpPr>
        <p:spPr>
          <a:xfrm flipV="1">
            <a:off x="1408176" y="5777901"/>
            <a:ext cx="3621024" cy="118406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022850" y="3607731"/>
            <a:ext cx="2704465" cy="217711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50992" y="2483148"/>
            <a:ext cx="2176526" cy="830997"/>
          </a:xfrm>
          <a:prstGeom prst="rect">
            <a:avLst/>
          </a:prstGeom>
          <a:noFill/>
        </p:spPr>
        <p:txBody>
          <a:bodyPr wrap="square" rtlCol="0">
            <a:spAutoFit/>
          </a:bodyPr>
          <a:lstStyle/>
          <a:p>
            <a:pPr algn="ctr"/>
            <a:r>
              <a:rPr lang="en-US" sz="2400" dirty="0" smtClean="0"/>
              <a:t>Promotion to Professor</a:t>
            </a:r>
            <a:endParaRPr lang="en-US" sz="2400" dirty="0"/>
          </a:p>
        </p:txBody>
      </p:sp>
      <p:cxnSp>
        <p:nvCxnSpPr>
          <p:cNvPr id="23" name="Straight Arrow Connector 22"/>
          <p:cNvCxnSpPr/>
          <p:nvPr/>
        </p:nvCxnSpPr>
        <p:spPr>
          <a:xfrm>
            <a:off x="6739255" y="3255011"/>
            <a:ext cx="0" cy="99694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1371600" y="1435608"/>
            <a:ext cx="36576" cy="55504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67140" y="6982968"/>
            <a:ext cx="7638288" cy="304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450974" y="3378819"/>
            <a:ext cx="3614801" cy="35522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931920" y="2483149"/>
            <a:ext cx="3895598" cy="42925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724912" y="4210812"/>
            <a:ext cx="2176526" cy="830997"/>
          </a:xfrm>
          <a:prstGeom prst="rect">
            <a:avLst/>
          </a:prstGeom>
          <a:noFill/>
        </p:spPr>
        <p:txBody>
          <a:bodyPr wrap="square" rtlCol="0">
            <a:spAutoFit/>
          </a:bodyPr>
          <a:lstStyle/>
          <a:p>
            <a:pPr algn="ctr"/>
            <a:r>
              <a:rPr lang="en-US" sz="2400" dirty="0" smtClean="0"/>
              <a:t>Promotion to Associate</a:t>
            </a:r>
            <a:endParaRPr lang="en-US" sz="2400" dirty="0"/>
          </a:p>
        </p:txBody>
      </p:sp>
      <p:cxnSp>
        <p:nvCxnSpPr>
          <p:cNvPr id="18" name="Straight Arrow Connector 17"/>
          <p:cNvCxnSpPr/>
          <p:nvPr/>
        </p:nvCxnSpPr>
        <p:spPr>
          <a:xfrm>
            <a:off x="3813175" y="4946904"/>
            <a:ext cx="0" cy="99694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9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63636E-6 -4.44444E-6 L 0.25 -4.44444E-6 " pathEditMode="relative" rAng="0" ptsTypes="AA">
                                      <p:cBhvr>
                                        <p:cTn id="6" dur="2000" fill="hold"/>
                                        <p:tgtEl>
                                          <p:spTgt spid="27"/>
                                        </p:tgtEl>
                                        <p:attrNameLst>
                                          <p:attrName>ppt_x</p:attrName>
                                          <p:attrName>ppt_y</p:attrName>
                                        </p:attrNameLst>
                                      </p:cBhvr>
                                      <p:rCtr x="12500" y="0"/>
                                    </p:animMotion>
                                  </p:childTnLst>
                                </p:cTn>
                              </p:par>
                            </p:childTnLst>
                          </p:cTn>
                        </p:par>
                        <p:par>
                          <p:cTn id="7" fill="hold">
                            <p:stCondLst>
                              <p:cond delay="2000"/>
                            </p:stCondLst>
                            <p:childTnLst>
                              <p:par>
                                <p:cTn id="8" presetID="1" presetClass="entr" presetSubtype="0" fill="hold" grpId="0" nodeType="afterEffect">
                                  <p:stCondLst>
                                    <p:cond delay="100"/>
                                  </p:stCondLst>
                                  <p:childTnLst>
                                    <p:set>
                                      <p:cBhvr>
                                        <p:cTn id="9" dur="1" fill="hold">
                                          <p:stCondLst>
                                            <p:cond delay="0"/>
                                          </p:stCondLst>
                                        </p:cTn>
                                        <p:tgtEl>
                                          <p:spTgt spid="16"/>
                                        </p:tgtEl>
                                        <p:attrNameLst>
                                          <p:attrName>style.visibility</p:attrName>
                                        </p:attrNameLst>
                                      </p:cBhvr>
                                      <p:to>
                                        <p:strVal val="visible"/>
                                      </p:to>
                                    </p:set>
                                  </p:childTnLst>
                                </p:cTn>
                              </p:par>
                              <p:par>
                                <p:cTn id="10" presetID="1" presetClass="entr" presetSubtype="0" fill="hold" nodeType="withEffect">
                                  <p:stCondLst>
                                    <p:cond delay="10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xit" presetSubtype="0" fill="hold" grpId="1" nodeType="withEffect">
                                  <p:stCondLst>
                                    <p:cond delay="100"/>
                                  </p:stCondLst>
                                  <p:childTnLst>
                                    <p:set>
                                      <p:cBhvr>
                                        <p:cTn id="13" dur="1" fill="hold">
                                          <p:stCondLst>
                                            <p:cond delay="0"/>
                                          </p:stCondLst>
                                        </p:cTn>
                                        <p:tgtEl>
                                          <p:spTgt spid="2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0" nodeType="clickEffect">
                                  <p:stCondLst>
                                    <p:cond delay="0"/>
                                  </p:stCondLst>
                                  <p:childTnLst>
                                    <p:animMotion origin="layout" path="M 4.0404E-6 1.76471E-6 L 0.40988 0.00122 " pathEditMode="relative" rAng="0" ptsTypes="AA">
                                      <p:cBhvr>
                                        <p:cTn id="17" dur="2000" fill="hold"/>
                                        <p:tgtEl>
                                          <p:spTgt spid="30"/>
                                        </p:tgtEl>
                                        <p:attrNameLst>
                                          <p:attrName>ppt_x</p:attrName>
                                          <p:attrName>ppt_y</p:attrName>
                                        </p:attrNameLst>
                                      </p:cBhvr>
                                      <p:rCtr x="20486" y="61"/>
                                    </p:animMotion>
                                  </p:childTnLst>
                                </p:cTn>
                              </p:par>
                            </p:childTnLst>
                          </p:cTn>
                        </p:par>
                        <p:par>
                          <p:cTn id="18" fill="hold">
                            <p:stCondLst>
                              <p:cond delay="2000"/>
                            </p:stCondLst>
                            <p:childTnLst>
                              <p:par>
                                <p:cTn id="19" presetID="1" presetClass="entr" presetSubtype="0" fill="hold" grpId="0" nodeType="afterEffect">
                                  <p:stCondLst>
                                    <p:cond delay="10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10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xit" presetSubtype="0" fill="hold" grpId="1" nodeType="withEffect">
                                  <p:stCondLst>
                                    <p:cond delay="100"/>
                                  </p:stCondLst>
                                  <p:childTnLst>
                                    <p:set>
                                      <p:cBhvr>
                                        <p:cTn id="24"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27" grpId="1" animBg="1"/>
      <p:bldP spid="30" grpId="0" animBg="1"/>
      <p:bldP spid="30" grpId="1"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1231106"/>
          </a:xfrm>
        </p:spPr>
        <p:txBody>
          <a:bodyPr/>
          <a:lstStyle/>
          <a:p>
            <a:r>
              <a:rPr lang="en-US" dirty="0" smtClean="0"/>
              <a:t>Dispelling Promotion and/or Tenure Myths</a:t>
            </a:r>
            <a:endParaRPr lang="en-US" dirty="0"/>
          </a:p>
        </p:txBody>
      </p:sp>
      <p:sp>
        <p:nvSpPr>
          <p:cNvPr id="3" name="Subtitle 2"/>
          <p:cNvSpPr>
            <a:spLocks noGrp="1"/>
          </p:cNvSpPr>
          <p:nvPr>
            <p:ph type="subTitle" idx="4"/>
          </p:nvPr>
        </p:nvSpPr>
        <p:spPr>
          <a:xfrm>
            <a:off x="1295400" y="4419600"/>
            <a:ext cx="6400800" cy="1714500"/>
          </a:xfrm>
        </p:spPr>
        <p:txBody>
          <a:bodyPr/>
          <a:lstStyle/>
          <a:p>
            <a:endParaRPr lang="en-US" dirty="0"/>
          </a:p>
        </p:txBody>
      </p:sp>
    </p:spTree>
    <p:custDataLst>
      <p:tags r:id="rId1"/>
    </p:custDataLst>
    <p:extLst>
      <p:ext uri="{BB962C8B-B14F-4D97-AF65-F5344CB8AC3E}">
        <p14:creationId xmlns:p14="http://schemas.microsoft.com/office/powerpoint/2010/main" val="2645925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1231106"/>
          </a:xfrm>
        </p:spPr>
        <p:txBody>
          <a:bodyPr/>
          <a:lstStyle/>
          <a:p>
            <a:r>
              <a:rPr lang="en-US" dirty="0" smtClean="0"/>
              <a:t>“As long as I have extramural funding I will be tenured”</a:t>
            </a:r>
            <a:endParaRPr lang="en-US" dirty="0"/>
          </a:p>
        </p:txBody>
      </p:sp>
      <p:sp>
        <p:nvSpPr>
          <p:cNvPr id="3" name="Subtitle 2"/>
          <p:cNvSpPr>
            <a:spLocks noGrp="1"/>
          </p:cNvSpPr>
          <p:nvPr>
            <p:ph type="subTitle" idx="4"/>
          </p:nvPr>
        </p:nvSpPr>
        <p:spPr>
          <a:xfrm>
            <a:off x="1295400" y="4419600"/>
            <a:ext cx="6400800" cy="1714500"/>
          </a:xfrm>
        </p:spPr>
        <p:txBody>
          <a:bodyPr/>
          <a:lstStyle/>
          <a:p>
            <a:endParaRPr lang="en-US" dirty="0"/>
          </a:p>
        </p:txBody>
      </p:sp>
    </p:spTree>
    <p:custDataLst>
      <p:tags r:id="rId1"/>
    </p:custDataLst>
    <p:extLst>
      <p:ext uri="{BB962C8B-B14F-4D97-AF65-F5344CB8AC3E}">
        <p14:creationId xmlns:p14="http://schemas.microsoft.com/office/powerpoint/2010/main" val="1035884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457200"/>
            <a:ext cx="9065566" cy="1243289"/>
          </a:xfrm>
          <a:prstGeom prst="rect">
            <a:avLst/>
          </a:prstGeom>
        </p:spPr>
        <p:txBody>
          <a:bodyPr vert="horz" wrap="square" lIns="0" tIns="12065" rIns="0" bIns="0" rtlCol="0">
            <a:spAutoFit/>
          </a:bodyPr>
          <a:lstStyle/>
          <a:p>
            <a:pPr marL="12700">
              <a:lnSpc>
                <a:spcPct val="100000"/>
              </a:lnSpc>
              <a:spcBef>
                <a:spcPts val="95"/>
              </a:spcBef>
            </a:pPr>
            <a:r>
              <a:rPr spc="-145" dirty="0" smtClean="0"/>
              <a:t>Tenure </a:t>
            </a:r>
            <a:r>
              <a:rPr lang="en-US" spc="-5" dirty="0" smtClean="0"/>
              <a:t>&amp; Promotion to</a:t>
            </a:r>
            <a:r>
              <a:rPr spc="-215" dirty="0" smtClean="0"/>
              <a:t> </a:t>
            </a:r>
            <a:r>
              <a:rPr spc="-65" dirty="0" smtClean="0"/>
              <a:t>Associate</a:t>
            </a:r>
            <a:r>
              <a:rPr lang="en-US" spc="-65" dirty="0" smtClean="0"/>
              <a:t> </a:t>
            </a:r>
            <a:r>
              <a:rPr spc="-65" dirty="0" smtClean="0"/>
              <a:t>Professor</a:t>
            </a:r>
            <a:r>
              <a:rPr lang="en-US" spc="-65" dirty="0" smtClean="0"/>
              <a:t>: Grant Funding</a:t>
            </a:r>
            <a:endParaRPr spc="-65" dirty="0"/>
          </a:p>
        </p:txBody>
      </p:sp>
      <p:graphicFrame>
        <p:nvGraphicFramePr>
          <p:cNvPr id="4" name="object 3"/>
          <p:cNvGraphicFramePr>
            <a:graphicFrameLocks noGrp="1"/>
          </p:cNvGraphicFramePr>
          <p:nvPr>
            <p:extLst>
              <p:ext uri="{D42A27DB-BD31-4B8C-83A1-F6EECF244321}">
                <p14:modId xmlns:p14="http://schemas.microsoft.com/office/powerpoint/2010/main" val="2339253902"/>
              </p:ext>
            </p:extLst>
          </p:nvPr>
        </p:nvGraphicFramePr>
        <p:xfrm>
          <a:off x="497485" y="1874520"/>
          <a:ext cx="8997696" cy="5605145"/>
        </p:xfrm>
        <a:graphic>
          <a:graphicData uri="http://schemas.openxmlformats.org/drawingml/2006/table">
            <a:tbl>
              <a:tblPr firstRow="1" bandRow="1">
                <a:tableStyleId>{2D5ABB26-0587-4C30-8999-92F81FD0307C}</a:tableStyleId>
              </a:tblPr>
              <a:tblGrid>
                <a:gridCol w="2699416">
                  <a:extLst>
                    <a:ext uri="{9D8B030D-6E8A-4147-A177-3AD203B41FA5}">
                      <a16:colId xmlns:a16="http://schemas.microsoft.com/office/drawing/2014/main" val="20000"/>
                    </a:ext>
                  </a:extLst>
                </a:gridCol>
                <a:gridCol w="2956401">
                  <a:extLst>
                    <a:ext uri="{9D8B030D-6E8A-4147-A177-3AD203B41FA5}">
                      <a16:colId xmlns:a16="http://schemas.microsoft.com/office/drawing/2014/main" val="20001"/>
                    </a:ext>
                  </a:extLst>
                </a:gridCol>
                <a:gridCol w="3341879">
                  <a:extLst>
                    <a:ext uri="{9D8B030D-6E8A-4147-A177-3AD203B41FA5}">
                      <a16:colId xmlns:a16="http://schemas.microsoft.com/office/drawing/2014/main" val="20004"/>
                    </a:ext>
                  </a:extLst>
                </a:gridCol>
              </a:tblGrid>
              <a:tr h="1587500">
                <a:tc>
                  <a:txBody>
                    <a:bodyPr/>
                    <a:lstStyle/>
                    <a:p>
                      <a:pPr algn="ctr">
                        <a:lnSpc>
                          <a:spcPct val="100000"/>
                        </a:lnSpc>
                      </a:pPr>
                      <a:endParaRPr sz="2700" dirty="0">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5410" algn="ctr">
                        <a:lnSpc>
                          <a:spcPct val="100000"/>
                        </a:lnSpc>
                        <a:spcBef>
                          <a:spcPts val="240"/>
                        </a:spcBef>
                      </a:pPr>
                      <a:r>
                        <a:rPr lang="en-US" sz="2400" b="1" spc="-35" dirty="0" smtClean="0">
                          <a:solidFill>
                            <a:srgbClr val="FFFFFF"/>
                          </a:solidFill>
                          <a:latin typeface="Arial"/>
                          <a:cs typeface="Arial"/>
                        </a:rPr>
                        <a:t>Mean </a:t>
                      </a:r>
                      <a:r>
                        <a:rPr sz="2400" b="1" spc="-35" dirty="0" smtClean="0">
                          <a:solidFill>
                            <a:srgbClr val="FFFFFF"/>
                          </a:solidFill>
                          <a:latin typeface="Arial"/>
                          <a:cs typeface="Arial"/>
                        </a:rPr>
                        <a:t>Years</a:t>
                      </a:r>
                      <a:r>
                        <a:rPr sz="2400" b="1" spc="-15" dirty="0" smtClean="0">
                          <a:solidFill>
                            <a:srgbClr val="FFFFFF"/>
                          </a:solidFill>
                          <a:latin typeface="Arial"/>
                          <a:cs typeface="Arial"/>
                        </a:rPr>
                        <a:t> </a:t>
                      </a:r>
                      <a:r>
                        <a:rPr sz="2400" b="1" spc="-5" dirty="0" smtClean="0">
                          <a:solidFill>
                            <a:srgbClr val="FFFFFF"/>
                          </a:solidFill>
                          <a:latin typeface="Arial"/>
                          <a:cs typeface="Arial"/>
                        </a:rPr>
                        <a:t>at</a:t>
                      </a:r>
                      <a:endParaRPr lang="en-US" sz="2400" b="0" spc="0" dirty="0" smtClean="0">
                        <a:solidFill>
                          <a:schemeClr val="tx1"/>
                        </a:solidFill>
                        <a:latin typeface="Arial"/>
                        <a:cs typeface="Arial"/>
                      </a:endParaRPr>
                    </a:p>
                    <a:p>
                      <a:pPr marL="105410" algn="ctr">
                        <a:lnSpc>
                          <a:spcPct val="100000"/>
                        </a:lnSpc>
                        <a:spcBef>
                          <a:spcPts val="240"/>
                        </a:spcBef>
                      </a:pPr>
                      <a:r>
                        <a:rPr lang="en-US" sz="2400" b="1" dirty="0" smtClean="0">
                          <a:solidFill>
                            <a:srgbClr val="FFFFFF"/>
                          </a:solidFill>
                          <a:latin typeface="Arial"/>
                          <a:cs typeface="Arial"/>
                        </a:rPr>
                        <a:t>R</a:t>
                      </a:r>
                      <a:r>
                        <a:rPr sz="2400" b="1" dirty="0" smtClean="0">
                          <a:solidFill>
                            <a:srgbClr val="FFFFFF"/>
                          </a:solidFill>
                          <a:latin typeface="Arial"/>
                          <a:cs typeface="Arial"/>
                        </a:rPr>
                        <a:t>ank </a:t>
                      </a:r>
                      <a:r>
                        <a:rPr lang="en-US" sz="2400" b="1" spc="-25" dirty="0" smtClean="0">
                          <a:solidFill>
                            <a:srgbClr val="FFFFFF"/>
                          </a:solidFill>
                          <a:latin typeface="Arial"/>
                          <a:cs typeface="Arial"/>
                        </a:rPr>
                        <a:t>(Range)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7950" algn="ctr">
                        <a:lnSpc>
                          <a:spcPct val="100000"/>
                        </a:lnSpc>
                        <a:spcBef>
                          <a:spcPts val="234"/>
                        </a:spcBef>
                      </a:pPr>
                      <a:r>
                        <a:rPr lang="en-US" sz="2400" b="1" spc="-5" dirty="0" smtClean="0">
                          <a:solidFill>
                            <a:srgbClr val="FFFFFF"/>
                          </a:solidFill>
                          <a:latin typeface="Arial"/>
                          <a:cs typeface="Arial"/>
                        </a:rPr>
                        <a:t>NIH Grant Funding as PI</a:t>
                      </a:r>
                      <a:endParaRPr lang="en-US" sz="2400" dirty="0" smtClean="0">
                        <a:latin typeface="Arial"/>
                        <a:cs typeface="Arial"/>
                      </a:endParaRPr>
                    </a:p>
                  </a:txBody>
                  <a:tcPr marL="0" marR="0" marT="29844"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solidFill>
                      <a:srgbClr val="0037A2"/>
                    </a:solidFill>
                  </a:tcPr>
                </a:tc>
                <a:extLst>
                  <a:ext uri="{0D108BD9-81ED-4DB2-BD59-A6C34878D82A}">
                    <a16:rowId xmlns:a16="http://schemas.microsoft.com/office/drawing/2014/main" val="10000"/>
                  </a:ext>
                </a:extLst>
              </a:tr>
              <a:tr h="1339215">
                <a:tc>
                  <a:txBody>
                    <a:bodyPr/>
                    <a:lstStyle/>
                    <a:p>
                      <a:pPr marL="103505" marR="537845" algn="l">
                        <a:lnSpc>
                          <a:spcPct val="100000"/>
                        </a:lnSpc>
                        <a:spcBef>
                          <a:spcPts val="90"/>
                        </a:spcBef>
                      </a:pPr>
                      <a:r>
                        <a:rPr sz="2200" b="1" spc="-5" dirty="0">
                          <a:latin typeface="Arial"/>
                          <a:cs typeface="Arial"/>
                        </a:rPr>
                        <a:t>Full  </a:t>
                      </a:r>
                      <a:r>
                        <a:rPr sz="2200" b="1" dirty="0" smtClean="0">
                          <a:latin typeface="Arial"/>
                          <a:cs typeface="Arial"/>
                        </a:rPr>
                        <a:t>Su</a:t>
                      </a:r>
                      <a:r>
                        <a:rPr sz="2200" b="1" spc="0" dirty="0" smtClean="0">
                          <a:latin typeface="Arial"/>
                          <a:cs typeface="Arial"/>
                        </a:rPr>
                        <a:t>p</a:t>
                      </a:r>
                      <a:r>
                        <a:rPr sz="2200" b="1" dirty="0" smtClean="0">
                          <a:latin typeface="Arial"/>
                          <a:cs typeface="Arial"/>
                        </a:rPr>
                        <a:t>port</a:t>
                      </a:r>
                      <a:r>
                        <a:rPr lang="en-US" sz="2200" b="1" baseline="0" dirty="0" smtClean="0">
                          <a:latin typeface="Arial"/>
                          <a:cs typeface="Arial"/>
                        </a:rPr>
                        <a:t> </a:t>
                      </a:r>
                      <a:r>
                        <a:rPr sz="2400" b="1" spc="-5" dirty="0" smtClean="0">
                          <a:latin typeface="Arial"/>
                          <a:cs typeface="Arial"/>
                        </a:rPr>
                        <a:t>(n=</a:t>
                      </a:r>
                      <a:r>
                        <a:rPr lang="en-US" sz="2400" b="1" spc="-5" dirty="0" smtClean="0">
                          <a:latin typeface="Arial"/>
                          <a:cs typeface="Arial"/>
                        </a:rPr>
                        <a:t>10</a:t>
                      </a:r>
                      <a:r>
                        <a:rPr sz="2400" b="1" spc="-5" dirty="0" smtClean="0">
                          <a:latin typeface="Arial"/>
                          <a:cs typeface="Arial"/>
                        </a:rPr>
                        <a:t>)</a:t>
                      </a:r>
                      <a:endParaRPr sz="2400" b="1" dirty="0">
                        <a:latin typeface="Arial"/>
                        <a:cs typeface="Arial"/>
                      </a:endParaRPr>
                    </a:p>
                  </a:txBody>
                  <a:tcPr marL="0" marR="0" marT="11430" marB="0" anchor="ctr">
                    <a:lnL w="12700">
                      <a:solidFill>
                        <a:srgbClr val="FFFFFF"/>
                      </a:solidFill>
                      <a:prstDash val="solid"/>
                    </a:lnL>
                    <a:lnR w="12700">
                      <a:solidFill>
                        <a:srgbClr val="FFFFFF"/>
                      </a:solidFill>
                      <a:prstDash val="solid"/>
                    </a:lnR>
                    <a:solidFill>
                      <a:srgbClr val="C9CEDF"/>
                    </a:solidFill>
                  </a:tcPr>
                </a:tc>
                <a:tc>
                  <a:txBody>
                    <a:bodyPr/>
                    <a:lstStyle/>
                    <a:p>
                      <a:pPr marL="105410" algn="ctr">
                        <a:lnSpc>
                          <a:spcPct val="100000"/>
                        </a:lnSpc>
                        <a:spcBef>
                          <a:spcPts val="40"/>
                        </a:spcBef>
                      </a:pPr>
                      <a:r>
                        <a:rPr sz="3200" spc="-5" dirty="0" smtClean="0">
                          <a:latin typeface="Arial"/>
                          <a:cs typeface="Arial"/>
                        </a:rPr>
                        <a:t>7.</a:t>
                      </a:r>
                      <a:r>
                        <a:rPr lang="en-US" sz="3200" spc="-5" dirty="0" smtClean="0">
                          <a:latin typeface="Arial"/>
                          <a:cs typeface="Arial"/>
                        </a:rPr>
                        <a:t>2</a:t>
                      </a:r>
                      <a:endParaRPr sz="3200" dirty="0">
                        <a:latin typeface="Arial"/>
                        <a:cs typeface="Arial"/>
                      </a:endParaRPr>
                    </a:p>
                    <a:p>
                      <a:pPr marL="105410" algn="ctr">
                        <a:lnSpc>
                          <a:spcPct val="100000"/>
                        </a:lnSpc>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8</a:t>
                      </a:r>
                      <a:r>
                        <a:rPr sz="3200" spc="-5"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tc>
                  <a:txBody>
                    <a:bodyPr/>
                    <a:lstStyle/>
                    <a:p>
                      <a:pPr marL="107950" algn="ctr">
                        <a:lnSpc>
                          <a:spcPct val="100000"/>
                        </a:lnSpc>
                        <a:spcBef>
                          <a:spcPts val="40"/>
                        </a:spcBef>
                      </a:pPr>
                      <a:r>
                        <a:rPr lang="en-US" sz="3200" spc="-5" dirty="0" smtClean="0">
                          <a:latin typeface="Arial"/>
                          <a:cs typeface="Arial"/>
                        </a:rPr>
                        <a:t>1.6M</a:t>
                      </a:r>
                      <a:endParaRPr sz="3200" dirty="0">
                        <a:latin typeface="Arial"/>
                        <a:cs typeface="Arial"/>
                      </a:endParaRPr>
                    </a:p>
                    <a:p>
                      <a:pPr marL="107950" algn="ctr">
                        <a:lnSpc>
                          <a:spcPct val="100000"/>
                        </a:lnSpc>
                      </a:pPr>
                      <a:r>
                        <a:rPr sz="3200" spc="-45" dirty="0">
                          <a:latin typeface="Arial"/>
                          <a:cs typeface="Arial"/>
                        </a:rPr>
                        <a:t>(</a:t>
                      </a:r>
                      <a:r>
                        <a:rPr sz="3200" spc="-45" dirty="0" smtClean="0">
                          <a:latin typeface="Arial"/>
                          <a:cs typeface="Arial"/>
                        </a:rPr>
                        <a:t>0-</a:t>
                      </a:r>
                      <a:r>
                        <a:rPr lang="en-US" sz="3200" spc="-45" dirty="0" smtClean="0">
                          <a:latin typeface="Arial"/>
                          <a:cs typeface="Arial"/>
                        </a:rPr>
                        <a:t>5.6M</a:t>
                      </a:r>
                      <a:r>
                        <a:rPr sz="3200" spc="-45" dirty="0" smtClean="0">
                          <a:latin typeface="Arial"/>
                          <a:cs typeface="Arial"/>
                        </a:rPr>
                        <a:t>)</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a:solidFill>
                        <a:srgbClr val="FFFFFF"/>
                      </a:solidFill>
                      <a:prstDash val="solid"/>
                    </a:lnR>
                    <a:solidFill>
                      <a:srgbClr val="C9CEDF"/>
                    </a:solidFill>
                  </a:tcPr>
                </a:tc>
                <a:extLst>
                  <a:ext uri="{0D108BD9-81ED-4DB2-BD59-A6C34878D82A}">
                    <a16:rowId xmlns:a16="http://schemas.microsoft.com/office/drawing/2014/main" val="10001"/>
                  </a:ext>
                </a:extLst>
              </a:tr>
              <a:tr h="1339215">
                <a:tc>
                  <a:txBody>
                    <a:bodyPr/>
                    <a:lstStyle/>
                    <a:p>
                      <a:pPr marL="104139" marR="100330" algn="l">
                        <a:lnSpc>
                          <a:spcPct val="100000"/>
                        </a:lnSpc>
                        <a:spcBef>
                          <a:spcPts val="260"/>
                        </a:spcBef>
                      </a:pPr>
                      <a:r>
                        <a:rPr lang="en-US" sz="2200" b="1" dirty="0" smtClean="0">
                          <a:solidFill>
                            <a:schemeClr val="tx1"/>
                          </a:solidFill>
                          <a:latin typeface="Arial"/>
                          <a:cs typeface="Arial"/>
                        </a:rPr>
                        <a:t>COM   </a:t>
                      </a:r>
                    </a:p>
                    <a:p>
                      <a:pPr marL="104139" marR="100330" algn="l">
                        <a:lnSpc>
                          <a:spcPct val="100000"/>
                        </a:lnSpc>
                        <a:spcBef>
                          <a:spcPts val="260"/>
                        </a:spcBef>
                      </a:pPr>
                      <a:r>
                        <a:rPr lang="en-US" sz="2200" b="1" dirty="0" smtClean="0">
                          <a:solidFill>
                            <a:schemeClr val="tx1"/>
                          </a:solidFill>
                          <a:latin typeface="Arial"/>
                          <a:cs typeface="Arial"/>
                        </a:rPr>
                        <a:t>(withdrew</a:t>
                      </a:r>
                      <a:r>
                        <a:rPr lang="en-US" sz="2200" b="1" baseline="0" dirty="0" smtClean="0">
                          <a:solidFill>
                            <a:schemeClr val="tx1"/>
                          </a:solidFill>
                          <a:latin typeface="Arial"/>
                          <a:cs typeface="Arial"/>
                        </a:rPr>
                        <a:t> </a:t>
                      </a: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solidFill>
                      <a:srgbClr val="C9CEDF"/>
                    </a:solidFill>
                  </a:tcPr>
                </a:tc>
                <a:tc>
                  <a:txBody>
                    <a:bodyPr/>
                    <a:lstStyle/>
                    <a:p>
                      <a:pPr marL="105410" algn="ctr">
                        <a:lnSpc>
                          <a:spcPct val="100000"/>
                        </a:lnSpc>
                      </a:pPr>
                      <a:r>
                        <a:rPr lang="en-US" sz="3200" dirty="0" smtClean="0">
                          <a:latin typeface="Arial"/>
                          <a:cs typeface="Arial"/>
                        </a:rPr>
                        <a:t>3</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tc>
                  <a:txBody>
                    <a:bodyPr/>
                    <a:lstStyle/>
                    <a:p>
                      <a:pPr marL="107950" algn="ctr">
                        <a:lnSpc>
                          <a:spcPct val="100000"/>
                        </a:lnSpc>
                      </a:pPr>
                      <a:r>
                        <a:rPr lang="en-US" sz="3200" dirty="0" smtClean="0">
                          <a:latin typeface="Arial"/>
                          <a:cs typeface="Arial"/>
                        </a:rPr>
                        <a:t>1.7M</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a:solidFill>
                        <a:srgbClr val="FFFFFF"/>
                      </a:solidFill>
                      <a:prstDash val="solid"/>
                    </a:lnR>
                    <a:solidFill>
                      <a:srgbClr val="C9CEDF"/>
                    </a:solidFill>
                  </a:tcPr>
                </a:tc>
                <a:extLst>
                  <a:ext uri="{0D108BD9-81ED-4DB2-BD59-A6C34878D82A}">
                    <a16:rowId xmlns:a16="http://schemas.microsoft.com/office/drawing/2014/main" val="1952156019"/>
                  </a:ext>
                </a:extLst>
              </a:tr>
              <a:tr h="1339215">
                <a:tc>
                  <a:txBody>
                    <a:bodyPr/>
                    <a:lstStyle/>
                    <a:p>
                      <a:pPr marL="103505" marR="200660" lvl="0" indent="0" algn="l" defTabSz="914400" eaLnBrk="1" fontAlgn="auto" latinLnBrk="0" hangingPunct="1">
                        <a:lnSpc>
                          <a:spcPct val="100000"/>
                        </a:lnSpc>
                        <a:spcBef>
                          <a:spcPts val="240"/>
                        </a:spcBef>
                        <a:spcAft>
                          <a:spcPts val="0"/>
                        </a:spcAft>
                        <a:buClrTx/>
                        <a:buSzTx/>
                        <a:buFontTx/>
                        <a:buNone/>
                        <a:tabLst/>
                        <a:defRPr/>
                      </a:pPr>
                      <a:r>
                        <a:rPr lang="en-US" sz="2200" b="1" dirty="0" smtClean="0">
                          <a:solidFill>
                            <a:schemeClr val="tx1"/>
                          </a:solidFill>
                          <a:latin typeface="Arial"/>
                          <a:cs typeface="Arial"/>
                        </a:rPr>
                        <a:t>APB/Provost</a:t>
                      </a:r>
                      <a:br>
                        <a:rPr lang="en-US" sz="2200" b="1" dirty="0" smtClean="0">
                          <a:solidFill>
                            <a:schemeClr val="tx1"/>
                          </a:solidFill>
                          <a:latin typeface="Arial"/>
                          <a:cs typeface="Arial"/>
                        </a:rPr>
                      </a:br>
                      <a:r>
                        <a:rPr lang="en-US" sz="2200" b="1" dirty="0" smtClean="0">
                          <a:solidFill>
                            <a:schemeClr val="tx1"/>
                          </a:solidFill>
                          <a:latin typeface="Arial"/>
                          <a:cs typeface="Arial"/>
                        </a:rPr>
                        <a:t>(did</a:t>
                      </a:r>
                      <a:r>
                        <a:rPr lang="en-US" sz="2200" b="1" baseline="0" dirty="0" smtClean="0">
                          <a:solidFill>
                            <a:schemeClr val="tx1"/>
                          </a:solidFill>
                          <a:latin typeface="Arial"/>
                          <a:cs typeface="Arial"/>
                        </a:rPr>
                        <a:t> not support n=3)</a:t>
                      </a:r>
                      <a:endParaRPr lang="en-US" sz="2200" b="1" dirty="0" smtClean="0">
                        <a:solidFill>
                          <a:schemeClr val="tx1"/>
                        </a:solidFill>
                        <a:latin typeface="Arial"/>
                        <a:cs typeface="Arial"/>
                      </a:endParaRP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5410" algn="ctr">
                        <a:lnSpc>
                          <a:spcPct val="100000"/>
                        </a:lnSpc>
                      </a:pPr>
                      <a:r>
                        <a:rPr lang="en-US" sz="3200" dirty="0" smtClean="0">
                          <a:latin typeface="Arial"/>
                          <a:cs typeface="Arial"/>
                        </a:rPr>
                        <a:t>7.9</a:t>
                      </a:r>
                    </a:p>
                    <a:p>
                      <a:pPr marL="105410" algn="ctr">
                        <a:lnSpc>
                          <a:spcPct val="100000"/>
                        </a:lnSpc>
                      </a:pPr>
                      <a:r>
                        <a:rPr lang="en-US" sz="3200" dirty="0" smtClean="0">
                          <a:latin typeface="Arial"/>
                          <a:cs typeface="Arial"/>
                        </a:rPr>
                        <a:t>(3-8)</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7950" algn="ctr">
                        <a:lnSpc>
                          <a:spcPct val="100000"/>
                        </a:lnSpc>
                      </a:pPr>
                      <a:r>
                        <a:rPr lang="en-US" sz="3200" dirty="0" smtClean="0">
                          <a:latin typeface="Arial"/>
                          <a:cs typeface="Arial"/>
                        </a:rPr>
                        <a:t>2.5M</a:t>
                      </a:r>
                    </a:p>
                    <a:p>
                      <a:pPr marL="107950" algn="ctr">
                        <a:lnSpc>
                          <a:spcPct val="100000"/>
                        </a:lnSpc>
                      </a:pPr>
                      <a:r>
                        <a:rPr lang="en-US" sz="3200" dirty="0" smtClean="0">
                          <a:latin typeface="Arial"/>
                          <a:cs typeface="Arial"/>
                        </a:rPr>
                        <a:t>(1.4-3.5M)</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a:solidFill>
                        <a:srgbClr val="FFFFFF"/>
                      </a:solidFill>
                      <a:prstDash val="solid"/>
                    </a:lnR>
                    <a:lnB w="12700">
                      <a:solidFill>
                        <a:srgbClr val="FFFFFF"/>
                      </a:solidFill>
                      <a:prstDash val="solid"/>
                    </a:lnB>
                    <a:solidFill>
                      <a:srgbClr val="C9CEDF"/>
                    </a:solidFill>
                  </a:tcPr>
                </a:tc>
                <a:extLst>
                  <a:ext uri="{0D108BD9-81ED-4DB2-BD59-A6C34878D82A}">
                    <a16:rowId xmlns:a16="http://schemas.microsoft.com/office/drawing/2014/main" val="2034175686"/>
                  </a:ext>
                </a:extLst>
              </a:tr>
            </a:tbl>
          </a:graphicData>
        </a:graphic>
      </p:graphicFrame>
    </p:spTree>
    <p:custDataLst>
      <p:tags r:id="rId1"/>
    </p:custDataLst>
    <p:extLst>
      <p:ext uri="{BB962C8B-B14F-4D97-AF65-F5344CB8AC3E}">
        <p14:creationId xmlns:p14="http://schemas.microsoft.com/office/powerpoint/2010/main" val="3364116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5" y="461517"/>
            <a:ext cx="8607727" cy="1243289"/>
          </a:xfrm>
          <a:prstGeom prst="rect">
            <a:avLst/>
          </a:prstGeom>
        </p:spPr>
        <p:txBody>
          <a:bodyPr vert="horz" wrap="square" lIns="0" tIns="12065" rIns="0" bIns="0" rtlCol="0">
            <a:spAutoFit/>
          </a:bodyPr>
          <a:lstStyle/>
          <a:p>
            <a:pPr marL="12700">
              <a:lnSpc>
                <a:spcPct val="100000"/>
              </a:lnSpc>
              <a:spcBef>
                <a:spcPts val="95"/>
              </a:spcBef>
            </a:pPr>
            <a:r>
              <a:rPr spc="-145" dirty="0"/>
              <a:t>Tenure </a:t>
            </a:r>
            <a:r>
              <a:rPr spc="-95" dirty="0" smtClean="0"/>
              <a:t>Track</a:t>
            </a:r>
            <a:r>
              <a:rPr lang="en-US" spc="-95" dirty="0" smtClean="0"/>
              <a:t> Promotion to </a:t>
            </a:r>
            <a:r>
              <a:rPr spc="-95" dirty="0" smtClean="0"/>
              <a:t>Professor</a:t>
            </a:r>
            <a:r>
              <a:rPr lang="en-US" spc="-95" dirty="0" smtClean="0"/>
              <a:t>: Grant Funding</a:t>
            </a:r>
            <a:endParaRPr spc="-95" dirty="0"/>
          </a:p>
        </p:txBody>
      </p:sp>
      <p:graphicFrame>
        <p:nvGraphicFramePr>
          <p:cNvPr id="4" name="object 3"/>
          <p:cNvGraphicFramePr>
            <a:graphicFrameLocks noGrp="1"/>
          </p:cNvGraphicFramePr>
          <p:nvPr>
            <p:extLst>
              <p:ext uri="{D42A27DB-BD31-4B8C-83A1-F6EECF244321}">
                <p14:modId xmlns:p14="http://schemas.microsoft.com/office/powerpoint/2010/main" val="2806780135"/>
              </p:ext>
            </p:extLst>
          </p:nvPr>
        </p:nvGraphicFramePr>
        <p:xfrm>
          <a:off x="191298" y="2362200"/>
          <a:ext cx="9080718" cy="4663440"/>
        </p:xfrm>
        <a:graphic>
          <a:graphicData uri="http://schemas.openxmlformats.org/drawingml/2006/table">
            <a:tbl>
              <a:tblPr firstRow="1" bandRow="1">
                <a:tableStyleId>{2D5ABB26-0587-4C30-8999-92F81FD0307C}</a:tableStyleId>
              </a:tblPr>
              <a:tblGrid>
                <a:gridCol w="3200944">
                  <a:extLst>
                    <a:ext uri="{9D8B030D-6E8A-4147-A177-3AD203B41FA5}">
                      <a16:colId xmlns:a16="http://schemas.microsoft.com/office/drawing/2014/main" val="20000"/>
                    </a:ext>
                  </a:extLst>
                </a:gridCol>
                <a:gridCol w="2426544">
                  <a:extLst>
                    <a:ext uri="{9D8B030D-6E8A-4147-A177-3AD203B41FA5}">
                      <a16:colId xmlns:a16="http://schemas.microsoft.com/office/drawing/2014/main" val="20001"/>
                    </a:ext>
                  </a:extLst>
                </a:gridCol>
                <a:gridCol w="3453230">
                  <a:extLst>
                    <a:ext uri="{9D8B030D-6E8A-4147-A177-3AD203B41FA5}">
                      <a16:colId xmlns:a16="http://schemas.microsoft.com/office/drawing/2014/main" val="20004"/>
                    </a:ext>
                  </a:extLst>
                </a:gridCol>
              </a:tblGrid>
              <a:tr h="1371600">
                <a:tc>
                  <a:txBody>
                    <a:bodyPr/>
                    <a:lstStyle/>
                    <a:p>
                      <a:pPr>
                        <a:lnSpc>
                          <a:spcPct val="100000"/>
                        </a:lnSpc>
                      </a:pPr>
                      <a:endParaRPr sz="2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3505" marR="213360" algn="ctr">
                        <a:lnSpc>
                          <a:spcPct val="100000"/>
                        </a:lnSpc>
                        <a:spcBef>
                          <a:spcPts val="219"/>
                        </a:spcBef>
                      </a:pPr>
                      <a:r>
                        <a:rPr lang="en-US" sz="2400" b="1" spc="-35" dirty="0" smtClean="0">
                          <a:solidFill>
                            <a:srgbClr val="FFFFFF"/>
                          </a:solidFill>
                          <a:latin typeface="Arial"/>
                          <a:cs typeface="Arial"/>
                        </a:rPr>
                        <a:t>Mean </a:t>
                      </a:r>
                      <a:r>
                        <a:rPr sz="2400" b="1" spc="-35" dirty="0" smtClean="0">
                          <a:solidFill>
                            <a:srgbClr val="FFFFFF"/>
                          </a:solidFill>
                          <a:latin typeface="Arial"/>
                          <a:cs typeface="Arial"/>
                        </a:rPr>
                        <a:t>Years</a:t>
                      </a:r>
                      <a:r>
                        <a:rPr sz="2400" b="1" spc="-195" dirty="0" smtClean="0">
                          <a:solidFill>
                            <a:srgbClr val="FFFFFF"/>
                          </a:solidFill>
                          <a:latin typeface="Arial"/>
                          <a:cs typeface="Arial"/>
                        </a:rPr>
                        <a:t> </a:t>
                      </a:r>
                      <a:r>
                        <a:rPr sz="2400" b="1" spc="-5" dirty="0">
                          <a:solidFill>
                            <a:srgbClr val="FFFFFF"/>
                          </a:solidFill>
                          <a:latin typeface="Arial"/>
                          <a:cs typeface="Arial"/>
                        </a:rPr>
                        <a:t>at  </a:t>
                      </a:r>
                      <a:r>
                        <a:rPr lang="en-US" sz="2400" b="1" spc="-5" dirty="0" smtClean="0">
                          <a:solidFill>
                            <a:srgbClr val="FFFFFF"/>
                          </a:solidFill>
                          <a:latin typeface="Arial"/>
                          <a:cs typeface="Arial"/>
                        </a:rPr>
                        <a:t>R</a:t>
                      </a:r>
                      <a:r>
                        <a:rPr sz="2400" b="1" spc="-5" dirty="0" smtClean="0">
                          <a:solidFill>
                            <a:srgbClr val="FFFFFF"/>
                          </a:solidFill>
                          <a:latin typeface="Arial"/>
                          <a:cs typeface="Arial"/>
                        </a:rPr>
                        <a:t>ank</a:t>
                      </a:r>
                      <a:r>
                        <a:rPr lang="en-US" sz="2400" b="1" spc="-5" dirty="0" smtClean="0">
                          <a:solidFill>
                            <a:srgbClr val="FFFFFF"/>
                          </a:solidFill>
                          <a:latin typeface="Arial"/>
                          <a:cs typeface="Arial"/>
                        </a:rPr>
                        <a:t> (Range)</a:t>
                      </a:r>
                      <a:endParaRPr sz="2400" dirty="0">
                        <a:latin typeface="Arial"/>
                        <a:cs typeface="Arial"/>
                      </a:endParaRPr>
                    </a:p>
                  </a:txBody>
                  <a:tcPr marL="0" marR="0" marT="2793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6680" marR="93345" algn="ctr">
                        <a:lnSpc>
                          <a:spcPct val="100000"/>
                        </a:lnSpc>
                        <a:spcBef>
                          <a:spcPts val="240"/>
                        </a:spcBef>
                      </a:pPr>
                      <a:r>
                        <a:rPr lang="en-US" sz="2400" b="1" dirty="0" smtClean="0">
                          <a:solidFill>
                            <a:srgbClr val="FFFFFF"/>
                          </a:solidFill>
                          <a:latin typeface="Arial"/>
                          <a:cs typeface="Arial"/>
                        </a:rPr>
                        <a:t>NIH Grant Funding as PI</a:t>
                      </a:r>
                      <a:endParaRPr sz="2400" dirty="0">
                        <a:latin typeface="Arial"/>
                        <a:cs typeface="Arial"/>
                      </a:endParaRPr>
                    </a:p>
                  </a:txBody>
                  <a:tcPr marL="0" marR="0" marT="3048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0037A2"/>
                    </a:solidFill>
                  </a:tcPr>
                </a:tc>
                <a:extLst>
                  <a:ext uri="{0D108BD9-81ED-4DB2-BD59-A6C34878D82A}">
                    <a16:rowId xmlns:a16="http://schemas.microsoft.com/office/drawing/2014/main" val="10000"/>
                  </a:ext>
                </a:extLst>
              </a:tr>
              <a:tr h="1097280">
                <a:tc>
                  <a:txBody>
                    <a:bodyPr/>
                    <a:lstStyle/>
                    <a:p>
                      <a:pPr marL="103505" marR="199390">
                        <a:lnSpc>
                          <a:spcPct val="100000"/>
                        </a:lnSpc>
                        <a:spcBef>
                          <a:spcPts val="240"/>
                        </a:spcBef>
                      </a:pPr>
                      <a:r>
                        <a:rPr sz="2200" b="1" spc="-5" dirty="0">
                          <a:latin typeface="Arial"/>
                          <a:cs typeface="Arial"/>
                        </a:rPr>
                        <a:t>Fully  </a:t>
                      </a:r>
                      <a:r>
                        <a:rPr sz="2200" b="1" dirty="0">
                          <a:latin typeface="Arial"/>
                          <a:cs typeface="Arial"/>
                        </a:rPr>
                        <a:t>Su</a:t>
                      </a:r>
                      <a:r>
                        <a:rPr sz="2200" b="1" spc="0" dirty="0">
                          <a:latin typeface="Arial"/>
                          <a:cs typeface="Arial"/>
                        </a:rPr>
                        <a:t>p</a:t>
                      </a:r>
                      <a:r>
                        <a:rPr sz="2200" b="1" dirty="0">
                          <a:latin typeface="Arial"/>
                          <a:cs typeface="Arial"/>
                        </a:rPr>
                        <a:t>por</a:t>
                      </a:r>
                      <a:r>
                        <a:rPr sz="2200" b="1" spc="0" dirty="0">
                          <a:latin typeface="Arial"/>
                          <a:cs typeface="Arial"/>
                        </a:rPr>
                        <a:t>t</a:t>
                      </a:r>
                      <a:r>
                        <a:rPr sz="2200" b="1" dirty="0">
                          <a:latin typeface="Arial"/>
                          <a:cs typeface="Arial"/>
                        </a:rPr>
                        <a:t>ed  </a:t>
                      </a:r>
                      <a:r>
                        <a:rPr sz="2200" b="1" spc="-5" dirty="0">
                          <a:latin typeface="Arial"/>
                          <a:cs typeface="Arial"/>
                        </a:rPr>
                        <a:t>(</a:t>
                      </a:r>
                      <a:r>
                        <a:rPr sz="2200" b="1" spc="-5" dirty="0" smtClean="0">
                          <a:latin typeface="Arial"/>
                          <a:cs typeface="Arial"/>
                        </a:rPr>
                        <a:t>n=</a:t>
                      </a:r>
                      <a:r>
                        <a:rPr lang="en-US" sz="2200" b="1" spc="-5" dirty="0" smtClean="0">
                          <a:latin typeface="Arial"/>
                          <a:cs typeface="Arial"/>
                        </a:rPr>
                        <a:t>5</a:t>
                      </a:r>
                      <a:r>
                        <a:rPr sz="2200" b="1" spc="-5" dirty="0" smtClean="0">
                          <a:latin typeface="Arial"/>
                          <a:cs typeface="Arial"/>
                        </a:rPr>
                        <a:t>)</a:t>
                      </a:r>
                      <a:endParaRPr sz="2200" b="1" dirty="0">
                        <a:latin typeface="Arial"/>
                        <a:cs typeface="Arial"/>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185"/>
                        </a:spcBef>
                      </a:pPr>
                      <a:r>
                        <a:rPr lang="en-US" sz="3200" spc="-5" dirty="0" smtClean="0">
                          <a:latin typeface="Arial"/>
                          <a:cs typeface="Arial"/>
                        </a:rPr>
                        <a:t>7.2</a:t>
                      </a:r>
                      <a:endParaRPr sz="3200" dirty="0">
                        <a:latin typeface="Arial"/>
                        <a:cs typeface="Arial"/>
                      </a:endParaRPr>
                    </a:p>
                    <a:p>
                      <a:pPr marL="103505" algn="ctr">
                        <a:lnSpc>
                          <a:spcPct val="100000"/>
                        </a:lnSpc>
                        <a:spcBef>
                          <a:spcPts val="5"/>
                        </a:spcBef>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11</a:t>
                      </a:r>
                      <a:r>
                        <a:rPr sz="3200" spc="-5"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680" algn="ctr">
                        <a:lnSpc>
                          <a:spcPct val="100000"/>
                        </a:lnSpc>
                        <a:spcBef>
                          <a:spcPts val="185"/>
                        </a:spcBef>
                      </a:pPr>
                      <a:r>
                        <a:rPr lang="en-US" sz="3200" dirty="0" smtClean="0">
                          <a:latin typeface="Arial"/>
                          <a:cs typeface="Arial"/>
                        </a:rPr>
                        <a:t>2.2M</a:t>
                      </a:r>
                      <a:endParaRPr sz="3200" dirty="0" smtClean="0">
                        <a:latin typeface="Arial"/>
                        <a:cs typeface="Arial"/>
                      </a:endParaRPr>
                    </a:p>
                    <a:p>
                      <a:pPr marL="106680" algn="ctr">
                        <a:lnSpc>
                          <a:spcPct val="100000"/>
                        </a:lnSpc>
                        <a:spcBef>
                          <a:spcPts val="5"/>
                        </a:spcBef>
                      </a:pPr>
                      <a:r>
                        <a:rPr sz="3200" spc="-15" dirty="0" smtClean="0">
                          <a:latin typeface="Arial"/>
                          <a:cs typeface="Arial"/>
                        </a:rPr>
                        <a:t>(0-</a:t>
                      </a:r>
                      <a:r>
                        <a:rPr lang="en-US" sz="3200" spc="-15" dirty="0" smtClean="0">
                          <a:latin typeface="Arial"/>
                          <a:cs typeface="Arial"/>
                        </a:rPr>
                        <a:t>5.4M</a:t>
                      </a:r>
                      <a:r>
                        <a:rPr sz="3200" spc="-15" dirty="0" smtClean="0">
                          <a:latin typeface="Arial"/>
                          <a:cs typeface="Arial"/>
                        </a:rPr>
                        <a:t>)</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0001"/>
                  </a:ext>
                </a:extLst>
              </a:tr>
              <a:tr h="1097280">
                <a:tc>
                  <a:txBody>
                    <a:bodyPr/>
                    <a:lstStyle/>
                    <a:p>
                      <a:pPr marL="104139" marR="100330">
                        <a:lnSpc>
                          <a:spcPct val="100000"/>
                        </a:lnSpc>
                        <a:spcBef>
                          <a:spcPts val="260"/>
                        </a:spcBef>
                      </a:pPr>
                      <a:r>
                        <a:rPr lang="en-US" sz="2200" b="1" dirty="0" smtClean="0">
                          <a:solidFill>
                            <a:schemeClr val="tx1"/>
                          </a:solidFill>
                          <a:latin typeface="Arial"/>
                          <a:cs typeface="Arial"/>
                        </a:rPr>
                        <a:t>COM   (withdrew </a:t>
                      </a:r>
                    </a:p>
                    <a:p>
                      <a:pPr marL="104139" marR="100330">
                        <a:lnSpc>
                          <a:spcPct val="100000"/>
                        </a:lnSpc>
                        <a:spcBef>
                          <a:spcPts val="260"/>
                        </a:spcBef>
                      </a:pP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5"/>
                        </a:spcBef>
                      </a:pPr>
                      <a:r>
                        <a:rPr lang="en-US" sz="3200" dirty="0" smtClean="0">
                          <a:latin typeface="Arial"/>
                          <a:cs typeface="Arial"/>
                        </a:rPr>
                        <a:t>2</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5"/>
                        </a:spcBef>
                      </a:pPr>
                      <a:r>
                        <a:rPr lang="en-US" sz="3200" dirty="0" smtClean="0">
                          <a:latin typeface="Arial"/>
                          <a:cs typeface="Arial"/>
                        </a:rPr>
                        <a:t>0</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2219368055"/>
                  </a:ext>
                </a:extLst>
              </a:tr>
              <a:tr h="1097280">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200" b="1" dirty="0" smtClean="0">
                          <a:solidFill>
                            <a:schemeClr val="tx1"/>
                          </a:solidFill>
                          <a:latin typeface="Arial"/>
                          <a:cs typeface="Arial"/>
                        </a:rPr>
                        <a:t>APB /Provost</a:t>
                      </a:r>
                      <a:br>
                        <a:rPr lang="en-US" sz="2200" b="1" dirty="0" smtClean="0">
                          <a:solidFill>
                            <a:schemeClr val="tx1"/>
                          </a:solidFill>
                          <a:latin typeface="Arial"/>
                          <a:cs typeface="Arial"/>
                        </a:rPr>
                      </a:br>
                      <a:r>
                        <a:rPr lang="en-US" sz="2200" b="1" dirty="0" smtClean="0">
                          <a:solidFill>
                            <a:schemeClr val="tx1"/>
                          </a:solidFill>
                          <a:latin typeface="Arial"/>
                          <a:cs typeface="Arial"/>
                        </a:rPr>
                        <a:t>(withdrew</a:t>
                      </a:r>
                      <a:r>
                        <a:rPr lang="en-US" sz="2200" b="1" baseline="0" dirty="0" smtClean="0">
                          <a:solidFill>
                            <a:schemeClr val="tx1"/>
                          </a:solidFill>
                          <a:latin typeface="Arial"/>
                          <a:cs typeface="Arial"/>
                        </a:rPr>
                        <a:t> </a:t>
                      </a:r>
                      <a:r>
                        <a:rPr lang="en-US" sz="2200" b="1" dirty="0" smtClean="0">
                          <a:solidFill>
                            <a:schemeClr val="tx1"/>
                          </a:solidFill>
                          <a:latin typeface="Arial"/>
                          <a:cs typeface="Arial"/>
                        </a:rPr>
                        <a:t/>
                      </a:r>
                      <a:br>
                        <a:rPr lang="en-US" sz="2200" b="1" dirty="0" smtClean="0">
                          <a:solidFill>
                            <a:schemeClr val="tx1"/>
                          </a:solidFill>
                          <a:latin typeface="Arial"/>
                          <a:cs typeface="Arial"/>
                        </a:rPr>
                      </a:b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3505" algn="ctr">
                        <a:lnSpc>
                          <a:spcPct val="100000"/>
                        </a:lnSpc>
                        <a:spcBef>
                          <a:spcPts val="5"/>
                        </a:spcBef>
                      </a:pPr>
                      <a:r>
                        <a:rPr lang="en-US" sz="3200" dirty="0" smtClean="0">
                          <a:latin typeface="Arial"/>
                          <a:cs typeface="Arial"/>
                        </a:rPr>
                        <a:t>6</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6045" algn="ctr">
                        <a:lnSpc>
                          <a:spcPct val="100000"/>
                        </a:lnSpc>
                        <a:spcBef>
                          <a:spcPts val="5"/>
                        </a:spcBef>
                      </a:pPr>
                      <a:r>
                        <a:rPr lang="en-US" sz="3200" dirty="0" smtClean="0">
                          <a:latin typeface="Arial"/>
                          <a:cs typeface="Arial"/>
                        </a:rPr>
                        <a:t>0.8M</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a:solidFill>
                        <a:srgbClr val="FFFFFF"/>
                      </a:solidFill>
                      <a:prstDash val="solid"/>
                    </a:lnB>
                    <a:solidFill>
                      <a:srgbClr val="C9CEDF"/>
                    </a:solidFill>
                  </a:tcPr>
                </a:tc>
                <a:extLst>
                  <a:ext uri="{0D108BD9-81ED-4DB2-BD59-A6C34878D82A}">
                    <a16:rowId xmlns:a16="http://schemas.microsoft.com/office/drawing/2014/main" val="2646516015"/>
                  </a:ext>
                </a:extLst>
              </a:tr>
            </a:tbl>
          </a:graphicData>
        </a:graphic>
      </p:graphicFrame>
    </p:spTree>
    <p:custDataLst>
      <p:tags r:id="rId1"/>
    </p:custDataLst>
    <p:extLst>
      <p:ext uri="{BB962C8B-B14F-4D97-AF65-F5344CB8AC3E}">
        <p14:creationId xmlns:p14="http://schemas.microsoft.com/office/powerpoint/2010/main" val="672236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7772400" cy="1846659"/>
          </a:xfrm>
        </p:spPr>
        <p:txBody>
          <a:bodyPr/>
          <a:lstStyle/>
          <a:p>
            <a:r>
              <a:rPr lang="en-US" dirty="0" smtClean="0"/>
              <a:t>“I was so successful at my prior institution, I will easily be promoted at UF”</a:t>
            </a:r>
            <a:endParaRPr lang="en-US" dirty="0"/>
          </a:p>
        </p:txBody>
      </p:sp>
      <p:sp>
        <p:nvSpPr>
          <p:cNvPr id="3" name="Subtitle 2"/>
          <p:cNvSpPr>
            <a:spLocks noGrp="1"/>
          </p:cNvSpPr>
          <p:nvPr>
            <p:ph type="subTitle" idx="4"/>
          </p:nvPr>
        </p:nvSpPr>
        <p:spPr>
          <a:xfrm>
            <a:off x="1295400" y="4419600"/>
            <a:ext cx="6400800" cy="1714500"/>
          </a:xfrm>
        </p:spPr>
        <p:txBody>
          <a:bodyPr/>
          <a:lstStyle/>
          <a:p>
            <a:endParaRPr lang="en-US" dirty="0"/>
          </a:p>
        </p:txBody>
      </p:sp>
    </p:spTree>
    <p:custDataLst>
      <p:tags r:id="rId1"/>
    </p:custDataLst>
    <p:extLst>
      <p:ext uri="{BB962C8B-B14F-4D97-AF65-F5344CB8AC3E}">
        <p14:creationId xmlns:p14="http://schemas.microsoft.com/office/powerpoint/2010/main" val="335067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457200"/>
            <a:ext cx="9065566" cy="1243289"/>
          </a:xfrm>
          <a:prstGeom prst="rect">
            <a:avLst/>
          </a:prstGeom>
        </p:spPr>
        <p:txBody>
          <a:bodyPr vert="horz" wrap="square" lIns="0" tIns="12065" rIns="0" bIns="0" rtlCol="0">
            <a:spAutoFit/>
          </a:bodyPr>
          <a:lstStyle/>
          <a:p>
            <a:pPr marL="12700">
              <a:lnSpc>
                <a:spcPct val="100000"/>
              </a:lnSpc>
              <a:spcBef>
                <a:spcPts val="95"/>
              </a:spcBef>
            </a:pPr>
            <a:r>
              <a:rPr spc="-145" dirty="0" smtClean="0"/>
              <a:t>Tenure </a:t>
            </a:r>
            <a:r>
              <a:rPr lang="en-US" spc="-5" dirty="0" smtClean="0"/>
              <a:t>&amp; Promotion to</a:t>
            </a:r>
            <a:r>
              <a:rPr spc="-215" dirty="0" smtClean="0"/>
              <a:t> </a:t>
            </a:r>
            <a:r>
              <a:rPr spc="-65" dirty="0" smtClean="0"/>
              <a:t>Associate</a:t>
            </a:r>
            <a:r>
              <a:rPr lang="en-US" spc="-65" dirty="0" smtClean="0"/>
              <a:t> </a:t>
            </a:r>
            <a:r>
              <a:rPr spc="-65" dirty="0" smtClean="0"/>
              <a:t>Professor</a:t>
            </a:r>
            <a:r>
              <a:rPr lang="en-US" spc="-65" dirty="0" smtClean="0"/>
              <a:t>: Productivity for Time at Rank</a:t>
            </a:r>
            <a:endParaRPr spc="-65" dirty="0"/>
          </a:p>
        </p:txBody>
      </p:sp>
      <p:graphicFrame>
        <p:nvGraphicFramePr>
          <p:cNvPr id="4" name="object 3"/>
          <p:cNvGraphicFramePr>
            <a:graphicFrameLocks noGrp="1"/>
          </p:cNvGraphicFramePr>
          <p:nvPr>
            <p:extLst>
              <p:ext uri="{D42A27DB-BD31-4B8C-83A1-F6EECF244321}">
                <p14:modId xmlns:p14="http://schemas.microsoft.com/office/powerpoint/2010/main" val="1079720561"/>
              </p:ext>
            </p:extLst>
          </p:nvPr>
        </p:nvGraphicFramePr>
        <p:xfrm>
          <a:off x="237744" y="1764792"/>
          <a:ext cx="9144000" cy="5605145"/>
        </p:xfrm>
        <a:graphic>
          <a:graphicData uri="http://schemas.openxmlformats.org/drawingml/2006/table">
            <a:tbl>
              <a:tblPr firstRow="1" bandRow="1">
                <a:tableStyleId>{2D5ABB26-0587-4C30-8999-92F81FD0307C}</a:tableStyleId>
              </a:tblPr>
              <a:tblGrid>
                <a:gridCol w="2133656">
                  <a:extLst>
                    <a:ext uri="{9D8B030D-6E8A-4147-A177-3AD203B41FA5}">
                      <a16:colId xmlns:a16="http://schemas.microsoft.com/office/drawing/2014/main" val="20000"/>
                    </a:ext>
                  </a:extLst>
                </a:gridCol>
                <a:gridCol w="2336781">
                  <a:extLst>
                    <a:ext uri="{9D8B030D-6E8A-4147-A177-3AD203B41FA5}">
                      <a16:colId xmlns:a16="http://schemas.microsoft.com/office/drawing/2014/main" val="20001"/>
                    </a:ext>
                  </a:extLst>
                </a:gridCol>
                <a:gridCol w="2032093">
                  <a:extLst>
                    <a:ext uri="{9D8B030D-6E8A-4147-A177-3AD203B41FA5}">
                      <a16:colId xmlns:a16="http://schemas.microsoft.com/office/drawing/2014/main" val="20002"/>
                    </a:ext>
                  </a:extLst>
                </a:gridCol>
                <a:gridCol w="2641470">
                  <a:extLst>
                    <a:ext uri="{9D8B030D-6E8A-4147-A177-3AD203B41FA5}">
                      <a16:colId xmlns:a16="http://schemas.microsoft.com/office/drawing/2014/main" val="20003"/>
                    </a:ext>
                  </a:extLst>
                </a:gridCol>
              </a:tblGrid>
              <a:tr h="1587500">
                <a:tc>
                  <a:txBody>
                    <a:bodyPr/>
                    <a:lstStyle/>
                    <a:p>
                      <a:pPr algn="ctr">
                        <a:lnSpc>
                          <a:spcPct val="100000"/>
                        </a:lnSpc>
                      </a:pPr>
                      <a:endParaRPr sz="2700" dirty="0">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5410" algn="ctr">
                        <a:lnSpc>
                          <a:spcPct val="100000"/>
                        </a:lnSpc>
                        <a:spcBef>
                          <a:spcPts val="240"/>
                        </a:spcBef>
                      </a:pPr>
                      <a:r>
                        <a:rPr lang="en-US" sz="2400" b="1" spc="-35" dirty="0" smtClean="0">
                          <a:solidFill>
                            <a:srgbClr val="FFFFFF"/>
                          </a:solidFill>
                          <a:latin typeface="Arial"/>
                          <a:cs typeface="Arial"/>
                        </a:rPr>
                        <a:t>Mean </a:t>
                      </a:r>
                      <a:r>
                        <a:rPr sz="2400" b="1" spc="-35" dirty="0" smtClean="0">
                          <a:solidFill>
                            <a:srgbClr val="FFFFFF"/>
                          </a:solidFill>
                          <a:latin typeface="Arial"/>
                          <a:cs typeface="Arial"/>
                        </a:rPr>
                        <a:t>Years</a:t>
                      </a:r>
                      <a:r>
                        <a:rPr sz="2400" b="1" spc="-15" dirty="0" smtClean="0">
                          <a:solidFill>
                            <a:srgbClr val="FFFFFF"/>
                          </a:solidFill>
                          <a:latin typeface="Arial"/>
                          <a:cs typeface="Arial"/>
                        </a:rPr>
                        <a:t> </a:t>
                      </a:r>
                      <a:r>
                        <a:rPr sz="2400" b="1" spc="-5" dirty="0" smtClean="0">
                          <a:solidFill>
                            <a:srgbClr val="FFFFFF"/>
                          </a:solidFill>
                          <a:latin typeface="Arial"/>
                          <a:cs typeface="Arial"/>
                        </a:rPr>
                        <a:t>at</a:t>
                      </a:r>
                      <a:endParaRPr lang="en-US" sz="2400" b="0" spc="0" dirty="0" smtClean="0">
                        <a:solidFill>
                          <a:schemeClr val="tx1"/>
                        </a:solidFill>
                        <a:latin typeface="Arial"/>
                        <a:cs typeface="Arial"/>
                      </a:endParaRPr>
                    </a:p>
                    <a:p>
                      <a:pPr marL="105410" algn="ctr">
                        <a:lnSpc>
                          <a:spcPct val="100000"/>
                        </a:lnSpc>
                        <a:spcBef>
                          <a:spcPts val="240"/>
                        </a:spcBef>
                      </a:pPr>
                      <a:r>
                        <a:rPr lang="en-US" sz="2400" b="1" dirty="0" smtClean="0">
                          <a:solidFill>
                            <a:srgbClr val="FFFFFF"/>
                          </a:solidFill>
                          <a:latin typeface="Arial"/>
                          <a:cs typeface="Arial"/>
                        </a:rPr>
                        <a:t>R</a:t>
                      </a:r>
                      <a:r>
                        <a:rPr sz="2400" b="1" dirty="0" smtClean="0">
                          <a:solidFill>
                            <a:srgbClr val="FFFFFF"/>
                          </a:solidFill>
                          <a:latin typeface="Arial"/>
                          <a:cs typeface="Arial"/>
                        </a:rPr>
                        <a:t>ank </a:t>
                      </a:r>
                      <a:r>
                        <a:rPr lang="en-US" sz="2400" b="1" spc="-25" dirty="0" smtClean="0">
                          <a:solidFill>
                            <a:srgbClr val="FFFFFF"/>
                          </a:solidFill>
                          <a:latin typeface="Arial"/>
                          <a:cs typeface="Arial"/>
                        </a:rPr>
                        <a:t>(Range)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6045" algn="ctr">
                        <a:lnSpc>
                          <a:spcPct val="100000"/>
                        </a:lnSpc>
                        <a:spcBef>
                          <a:spcPts val="240"/>
                        </a:spcBef>
                      </a:pPr>
                      <a:r>
                        <a:rPr lang="en-US" sz="2400" b="1" spc="-5" dirty="0" smtClean="0">
                          <a:solidFill>
                            <a:srgbClr val="FFFFFF"/>
                          </a:solidFill>
                          <a:latin typeface="Arial"/>
                          <a:cs typeface="Arial"/>
                        </a:rPr>
                        <a:t>Mean # </a:t>
                      </a:r>
                      <a:r>
                        <a:rPr sz="2400" b="1" spc="-5" dirty="0" smtClean="0">
                          <a:solidFill>
                            <a:srgbClr val="FFFFFF"/>
                          </a:solidFill>
                          <a:latin typeface="Arial"/>
                          <a:cs typeface="Arial"/>
                        </a:rPr>
                        <a:t>Book</a:t>
                      </a:r>
                      <a:endParaRPr sz="2400" dirty="0">
                        <a:latin typeface="Arial"/>
                        <a:cs typeface="Arial"/>
                      </a:endParaRPr>
                    </a:p>
                    <a:p>
                      <a:pPr marL="106045" marR="0" lvl="0" indent="0" algn="ctr" defTabSz="914400" eaLnBrk="1" fontAlgn="auto" latinLnBrk="0" hangingPunct="1">
                        <a:lnSpc>
                          <a:spcPct val="100000"/>
                        </a:lnSpc>
                        <a:spcBef>
                          <a:spcPts val="5"/>
                        </a:spcBef>
                        <a:spcAft>
                          <a:spcPts val="0"/>
                        </a:spcAft>
                        <a:buClrTx/>
                        <a:buSzTx/>
                        <a:buFontTx/>
                        <a:buNone/>
                        <a:tabLst/>
                        <a:defRPr/>
                      </a:pPr>
                      <a:r>
                        <a:rPr sz="2400" b="1" spc="-5" dirty="0" smtClean="0">
                          <a:solidFill>
                            <a:srgbClr val="FFFFFF"/>
                          </a:solidFill>
                          <a:latin typeface="Arial"/>
                          <a:cs typeface="Arial"/>
                        </a:rPr>
                        <a:t>Chapters</a:t>
                      </a:r>
                      <a:r>
                        <a:rPr lang="en-US" sz="2400" b="1" spc="-5" dirty="0" smtClean="0">
                          <a:solidFill>
                            <a:srgbClr val="FFFFFF"/>
                          </a:solidFill>
                          <a:latin typeface="Arial"/>
                          <a:cs typeface="Arial"/>
                        </a:rPr>
                        <a:t> </a:t>
                      </a:r>
                      <a:r>
                        <a:rPr lang="en-US" sz="2400" b="1" spc="-25" dirty="0" smtClean="0">
                          <a:solidFill>
                            <a:srgbClr val="FFFFFF"/>
                          </a:solidFill>
                          <a:latin typeface="Arial"/>
                          <a:cs typeface="Arial"/>
                        </a:rPr>
                        <a:t>(Range)</a:t>
                      </a:r>
                      <a:endParaRPr lang="en-US" sz="2400" dirty="0" smtClean="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6045" algn="ctr">
                        <a:lnSpc>
                          <a:spcPct val="100000"/>
                        </a:lnSpc>
                        <a:spcBef>
                          <a:spcPts val="234"/>
                        </a:spcBef>
                      </a:pPr>
                      <a:r>
                        <a:rPr lang="en-US" sz="2400" b="1" spc="-5" dirty="0" smtClean="0">
                          <a:solidFill>
                            <a:srgbClr val="FFFFFF"/>
                          </a:solidFill>
                          <a:latin typeface="Arial"/>
                          <a:cs typeface="Arial"/>
                        </a:rPr>
                        <a:t>Mean # </a:t>
                      </a:r>
                      <a:r>
                        <a:rPr sz="2400" b="1" spc="-5" dirty="0" smtClean="0">
                          <a:solidFill>
                            <a:srgbClr val="FFFFFF"/>
                          </a:solidFill>
                          <a:latin typeface="Arial"/>
                          <a:cs typeface="Arial"/>
                        </a:rPr>
                        <a:t>Refereed</a:t>
                      </a:r>
                      <a:endParaRPr sz="2400" dirty="0">
                        <a:latin typeface="Arial"/>
                        <a:cs typeface="Arial"/>
                      </a:endParaRPr>
                    </a:p>
                    <a:p>
                      <a:pPr marL="106045" marR="0" lvl="0" indent="0" algn="ctr" defTabSz="914400" eaLnBrk="1" fontAlgn="auto" latinLnBrk="0" hangingPunct="1">
                        <a:lnSpc>
                          <a:spcPct val="100000"/>
                        </a:lnSpc>
                        <a:spcBef>
                          <a:spcPts val="0"/>
                        </a:spcBef>
                        <a:spcAft>
                          <a:spcPts val="0"/>
                        </a:spcAft>
                        <a:buClrTx/>
                        <a:buSzTx/>
                        <a:buFontTx/>
                        <a:buNone/>
                        <a:tabLst/>
                        <a:defRPr/>
                      </a:pPr>
                      <a:r>
                        <a:rPr sz="2400" b="1" spc="-5" dirty="0" smtClean="0">
                          <a:solidFill>
                            <a:srgbClr val="FFFFFF"/>
                          </a:solidFill>
                          <a:latin typeface="Arial"/>
                          <a:cs typeface="Arial"/>
                        </a:rPr>
                        <a:t>Publications</a:t>
                      </a:r>
                      <a:r>
                        <a:rPr lang="en-US" sz="2400" b="1" spc="-5" dirty="0" smtClean="0">
                          <a:solidFill>
                            <a:srgbClr val="FFFFFF"/>
                          </a:solidFill>
                          <a:latin typeface="Arial"/>
                          <a:cs typeface="Arial"/>
                        </a:rPr>
                        <a:t> </a:t>
                      </a:r>
                      <a:r>
                        <a:rPr lang="en-US" sz="2400" b="1" spc="-25" dirty="0" smtClean="0">
                          <a:solidFill>
                            <a:srgbClr val="FFFFFF"/>
                          </a:solidFill>
                          <a:latin typeface="Arial"/>
                          <a:cs typeface="Arial"/>
                        </a:rPr>
                        <a:t>(Range)</a:t>
                      </a:r>
                      <a:endParaRPr lang="en-US" sz="2400" dirty="0" smtClean="0">
                        <a:latin typeface="Arial"/>
                        <a:cs typeface="Arial"/>
                      </a:endParaRPr>
                    </a:p>
                  </a:txBody>
                  <a:tcPr marL="0" marR="0" marT="29844"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extLst>
                  <a:ext uri="{0D108BD9-81ED-4DB2-BD59-A6C34878D82A}">
                    <a16:rowId xmlns:a16="http://schemas.microsoft.com/office/drawing/2014/main" val="10000"/>
                  </a:ext>
                </a:extLst>
              </a:tr>
              <a:tr h="1339215">
                <a:tc>
                  <a:txBody>
                    <a:bodyPr/>
                    <a:lstStyle/>
                    <a:p>
                      <a:pPr marL="103505" marR="537845">
                        <a:lnSpc>
                          <a:spcPct val="100000"/>
                        </a:lnSpc>
                        <a:spcBef>
                          <a:spcPts val="90"/>
                        </a:spcBef>
                      </a:pPr>
                      <a:r>
                        <a:rPr sz="2200" b="1" spc="-5" dirty="0">
                          <a:latin typeface="Arial"/>
                          <a:cs typeface="Arial"/>
                        </a:rPr>
                        <a:t>Full  </a:t>
                      </a:r>
                      <a:r>
                        <a:rPr sz="2200" b="1" dirty="0">
                          <a:latin typeface="Arial"/>
                          <a:cs typeface="Arial"/>
                        </a:rPr>
                        <a:t>Su</a:t>
                      </a:r>
                      <a:r>
                        <a:rPr sz="2200" b="1" spc="0" dirty="0">
                          <a:latin typeface="Arial"/>
                          <a:cs typeface="Arial"/>
                        </a:rPr>
                        <a:t>p</a:t>
                      </a:r>
                      <a:r>
                        <a:rPr sz="2200" b="1" dirty="0">
                          <a:latin typeface="Arial"/>
                          <a:cs typeface="Arial"/>
                        </a:rPr>
                        <a:t>port  </a:t>
                      </a:r>
                      <a:r>
                        <a:rPr sz="2400" b="1" spc="-5" dirty="0">
                          <a:latin typeface="Arial"/>
                          <a:cs typeface="Arial"/>
                        </a:rPr>
                        <a:t>(</a:t>
                      </a:r>
                      <a:r>
                        <a:rPr sz="2400" b="1" spc="-5" dirty="0" smtClean="0">
                          <a:latin typeface="Arial"/>
                          <a:cs typeface="Arial"/>
                        </a:rPr>
                        <a:t>n=</a:t>
                      </a:r>
                      <a:r>
                        <a:rPr lang="en-US" sz="2400" b="1" spc="-5" dirty="0" smtClean="0">
                          <a:latin typeface="Arial"/>
                          <a:cs typeface="Arial"/>
                        </a:rPr>
                        <a:t>10</a:t>
                      </a:r>
                      <a:r>
                        <a:rPr sz="2400" b="1" spc="-5" dirty="0" smtClean="0">
                          <a:latin typeface="Arial"/>
                          <a:cs typeface="Arial"/>
                        </a:rPr>
                        <a:t>)</a:t>
                      </a:r>
                      <a:endParaRPr sz="2400" b="1" dirty="0">
                        <a:latin typeface="Arial"/>
                        <a:cs typeface="Arial"/>
                      </a:endParaRPr>
                    </a:p>
                  </a:txBody>
                  <a:tcPr marL="0" marR="0" marT="11430" marB="0" anchor="ctr">
                    <a:lnL w="12700">
                      <a:solidFill>
                        <a:srgbClr val="FFFFFF"/>
                      </a:solidFill>
                      <a:prstDash val="solid"/>
                    </a:lnL>
                    <a:lnR w="12700">
                      <a:solidFill>
                        <a:srgbClr val="FFFFFF"/>
                      </a:solidFill>
                      <a:prstDash val="solid"/>
                    </a:lnR>
                    <a:solidFill>
                      <a:srgbClr val="C9CEDF"/>
                    </a:solidFill>
                  </a:tcPr>
                </a:tc>
                <a:tc>
                  <a:txBody>
                    <a:bodyPr/>
                    <a:lstStyle/>
                    <a:p>
                      <a:pPr marL="105410" algn="ctr">
                        <a:lnSpc>
                          <a:spcPct val="100000"/>
                        </a:lnSpc>
                        <a:spcBef>
                          <a:spcPts val="40"/>
                        </a:spcBef>
                      </a:pPr>
                      <a:r>
                        <a:rPr sz="3200" spc="-5" dirty="0" smtClean="0">
                          <a:latin typeface="Arial"/>
                          <a:cs typeface="Arial"/>
                        </a:rPr>
                        <a:t>7.</a:t>
                      </a:r>
                      <a:r>
                        <a:rPr lang="en-US" sz="3200" spc="-5" dirty="0" smtClean="0">
                          <a:latin typeface="Arial"/>
                          <a:cs typeface="Arial"/>
                        </a:rPr>
                        <a:t>2</a:t>
                      </a:r>
                      <a:endParaRPr sz="3200" dirty="0">
                        <a:latin typeface="Arial"/>
                        <a:cs typeface="Arial"/>
                      </a:endParaRPr>
                    </a:p>
                    <a:p>
                      <a:pPr marL="105410" algn="ctr">
                        <a:lnSpc>
                          <a:spcPct val="100000"/>
                        </a:lnSpc>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8</a:t>
                      </a:r>
                      <a:r>
                        <a:rPr sz="3200" spc="-5"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tc>
                  <a:txBody>
                    <a:bodyPr/>
                    <a:lstStyle/>
                    <a:p>
                      <a:pPr marL="106045" algn="ctr">
                        <a:lnSpc>
                          <a:spcPct val="100000"/>
                        </a:lnSpc>
                        <a:spcBef>
                          <a:spcPts val="40"/>
                        </a:spcBef>
                      </a:pPr>
                      <a:r>
                        <a:rPr sz="3200" spc="-5" dirty="0" smtClean="0">
                          <a:latin typeface="Arial"/>
                          <a:cs typeface="Arial"/>
                        </a:rPr>
                        <a:t>3.</a:t>
                      </a:r>
                      <a:r>
                        <a:rPr lang="en-US" sz="3200" spc="-5" dirty="0" smtClean="0">
                          <a:latin typeface="Arial"/>
                          <a:cs typeface="Arial"/>
                        </a:rPr>
                        <a:t>1</a:t>
                      </a:r>
                      <a:endParaRPr sz="3200" dirty="0">
                        <a:latin typeface="Arial"/>
                        <a:cs typeface="Arial"/>
                      </a:endParaRPr>
                    </a:p>
                    <a:p>
                      <a:pPr marL="106045" algn="ctr">
                        <a:lnSpc>
                          <a:spcPct val="100000"/>
                        </a:lnSpc>
                      </a:pPr>
                      <a:r>
                        <a:rPr sz="3200" spc="-5" dirty="0">
                          <a:latin typeface="Arial"/>
                          <a:cs typeface="Arial"/>
                        </a:rPr>
                        <a:t>(1-</a:t>
                      </a:r>
                      <a:r>
                        <a:rPr sz="3200" spc="-75" dirty="0">
                          <a:latin typeface="Arial"/>
                          <a:cs typeface="Arial"/>
                        </a:rPr>
                        <a:t> </a:t>
                      </a:r>
                      <a:r>
                        <a:rPr sz="3200" spc="-25" dirty="0">
                          <a:latin typeface="Arial"/>
                          <a:cs typeface="Arial"/>
                        </a:rPr>
                        <a:t>6)</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tc>
                  <a:txBody>
                    <a:bodyPr/>
                    <a:lstStyle/>
                    <a:p>
                      <a:pPr marL="106045" algn="ctr">
                        <a:lnSpc>
                          <a:spcPct val="100000"/>
                        </a:lnSpc>
                        <a:spcBef>
                          <a:spcPts val="40"/>
                        </a:spcBef>
                      </a:pPr>
                      <a:r>
                        <a:rPr lang="en-US" sz="3200" spc="-5" dirty="0" smtClean="0">
                          <a:latin typeface="Arial"/>
                          <a:cs typeface="Arial"/>
                        </a:rPr>
                        <a:t>54.1</a:t>
                      </a:r>
                      <a:endParaRPr sz="3200" dirty="0">
                        <a:latin typeface="Arial"/>
                        <a:cs typeface="Arial"/>
                      </a:endParaRPr>
                    </a:p>
                    <a:p>
                      <a:pPr marL="106045" algn="ctr">
                        <a:lnSpc>
                          <a:spcPct val="100000"/>
                        </a:lnSpc>
                      </a:pPr>
                      <a:r>
                        <a:rPr sz="3200" spc="-10" dirty="0" smtClean="0">
                          <a:latin typeface="Arial"/>
                          <a:cs typeface="Arial"/>
                        </a:rPr>
                        <a:t>(</a:t>
                      </a:r>
                      <a:r>
                        <a:rPr lang="en-US" sz="3200" spc="-10" dirty="0" smtClean="0">
                          <a:latin typeface="Arial"/>
                          <a:cs typeface="Arial"/>
                        </a:rPr>
                        <a:t>21</a:t>
                      </a:r>
                      <a:r>
                        <a:rPr sz="3200" spc="-10" dirty="0" smtClean="0">
                          <a:latin typeface="Arial"/>
                          <a:cs typeface="Arial"/>
                        </a:rPr>
                        <a:t>-10</a:t>
                      </a:r>
                      <a:r>
                        <a:rPr lang="en-US" sz="3200" spc="-10" dirty="0" smtClean="0">
                          <a:latin typeface="Arial"/>
                          <a:cs typeface="Arial"/>
                        </a:rPr>
                        <a:t>0</a:t>
                      </a:r>
                      <a:r>
                        <a:rPr sz="3200" spc="-10"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extLst>
                  <a:ext uri="{0D108BD9-81ED-4DB2-BD59-A6C34878D82A}">
                    <a16:rowId xmlns:a16="http://schemas.microsoft.com/office/drawing/2014/main" val="10001"/>
                  </a:ext>
                </a:extLst>
              </a:tr>
              <a:tr h="1339215">
                <a:tc>
                  <a:txBody>
                    <a:bodyPr/>
                    <a:lstStyle/>
                    <a:p>
                      <a:pPr marL="104139" marR="100330">
                        <a:lnSpc>
                          <a:spcPct val="100000"/>
                        </a:lnSpc>
                        <a:spcBef>
                          <a:spcPts val="260"/>
                        </a:spcBef>
                      </a:pPr>
                      <a:r>
                        <a:rPr lang="en-US" sz="2200" b="1" dirty="0" smtClean="0">
                          <a:solidFill>
                            <a:schemeClr val="tx1"/>
                          </a:solidFill>
                          <a:latin typeface="Arial"/>
                          <a:cs typeface="Arial"/>
                        </a:rPr>
                        <a:t>COM   (withdrew</a:t>
                      </a:r>
                      <a:r>
                        <a:rPr lang="en-US" sz="2200" b="1" baseline="0" dirty="0" smtClean="0">
                          <a:solidFill>
                            <a:schemeClr val="tx1"/>
                          </a:solidFill>
                          <a:latin typeface="Arial"/>
                          <a:cs typeface="Arial"/>
                        </a:rPr>
                        <a:t> </a:t>
                      </a:r>
                      <a:r>
                        <a:rPr lang="en-US" sz="2200" b="1" dirty="0" smtClean="0">
                          <a:solidFill>
                            <a:schemeClr val="tx1"/>
                          </a:solidFill>
                          <a:latin typeface="Arial"/>
                          <a:cs typeface="Arial"/>
                        </a:rPr>
                        <a:t> </a:t>
                      </a:r>
                    </a:p>
                    <a:p>
                      <a:pPr marL="104139" marR="100330">
                        <a:lnSpc>
                          <a:spcPct val="100000"/>
                        </a:lnSpc>
                        <a:spcBef>
                          <a:spcPts val="260"/>
                        </a:spcBef>
                      </a:pP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solidFill>
                      <a:srgbClr val="C9CEDF"/>
                    </a:solidFill>
                  </a:tcPr>
                </a:tc>
                <a:tc>
                  <a:txBody>
                    <a:bodyPr/>
                    <a:lstStyle/>
                    <a:p>
                      <a:pPr marL="105410" algn="ctr">
                        <a:lnSpc>
                          <a:spcPct val="100000"/>
                        </a:lnSpc>
                      </a:pPr>
                      <a:r>
                        <a:rPr lang="en-US" sz="3200" dirty="0" smtClean="0">
                          <a:latin typeface="Arial"/>
                          <a:cs typeface="Arial"/>
                        </a:rPr>
                        <a:t>3</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tc>
                  <a:txBody>
                    <a:bodyPr/>
                    <a:lstStyle/>
                    <a:p>
                      <a:pPr marL="106045" algn="ctr">
                        <a:lnSpc>
                          <a:spcPct val="100000"/>
                        </a:lnSpc>
                      </a:pPr>
                      <a:r>
                        <a:rPr lang="en-US" sz="3200" dirty="0" smtClean="0">
                          <a:latin typeface="Arial"/>
                          <a:cs typeface="Arial"/>
                        </a:rPr>
                        <a:t>0</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tc>
                  <a:txBody>
                    <a:bodyPr/>
                    <a:lstStyle/>
                    <a:p>
                      <a:pPr marL="106045" algn="ctr">
                        <a:lnSpc>
                          <a:spcPct val="100000"/>
                        </a:lnSpc>
                        <a:spcBef>
                          <a:spcPts val="40"/>
                        </a:spcBef>
                      </a:pPr>
                      <a:r>
                        <a:rPr lang="en-US" sz="3200" spc="-5" dirty="0" smtClean="0">
                          <a:latin typeface="Arial"/>
                          <a:cs typeface="Arial"/>
                        </a:rPr>
                        <a:t>16</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extLst>
                  <a:ext uri="{0D108BD9-81ED-4DB2-BD59-A6C34878D82A}">
                    <a16:rowId xmlns:a16="http://schemas.microsoft.com/office/drawing/2014/main" val="1952156019"/>
                  </a:ext>
                </a:extLst>
              </a:tr>
              <a:tr h="1339215">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200" b="1" dirty="0" smtClean="0">
                          <a:solidFill>
                            <a:schemeClr val="tx1"/>
                          </a:solidFill>
                          <a:latin typeface="Arial"/>
                          <a:cs typeface="Arial"/>
                        </a:rPr>
                        <a:t>APB /Provost</a:t>
                      </a:r>
                      <a:br>
                        <a:rPr lang="en-US" sz="2200" b="1" dirty="0" smtClean="0">
                          <a:solidFill>
                            <a:schemeClr val="tx1"/>
                          </a:solidFill>
                          <a:latin typeface="Arial"/>
                          <a:cs typeface="Arial"/>
                        </a:rPr>
                      </a:br>
                      <a:r>
                        <a:rPr lang="en-US" sz="2200" b="1" dirty="0" smtClean="0">
                          <a:solidFill>
                            <a:schemeClr val="tx1"/>
                          </a:solidFill>
                          <a:latin typeface="Arial"/>
                          <a:cs typeface="Arial"/>
                        </a:rPr>
                        <a:t>(did</a:t>
                      </a:r>
                      <a:r>
                        <a:rPr lang="en-US" sz="2200" b="1" baseline="0" dirty="0" smtClean="0">
                          <a:solidFill>
                            <a:schemeClr val="tx1"/>
                          </a:solidFill>
                          <a:latin typeface="Arial"/>
                          <a:cs typeface="Arial"/>
                        </a:rPr>
                        <a:t> not support n=3)</a:t>
                      </a:r>
                      <a:endParaRPr lang="en-US" sz="2200" b="1" dirty="0" smtClean="0">
                        <a:solidFill>
                          <a:schemeClr val="tx1"/>
                        </a:solidFill>
                        <a:latin typeface="Arial"/>
                        <a:cs typeface="Arial"/>
                      </a:endParaRP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5410" algn="ctr">
                        <a:lnSpc>
                          <a:spcPct val="100000"/>
                        </a:lnSpc>
                      </a:pPr>
                      <a:r>
                        <a:rPr lang="en-US" sz="3200" dirty="0" smtClean="0">
                          <a:latin typeface="Arial"/>
                          <a:cs typeface="Arial"/>
                        </a:rPr>
                        <a:t>7.9</a:t>
                      </a:r>
                    </a:p>
                    <a:p>
                      <a:pPr marL="105410" algn="ctr">
                        <a:lnSpc>
                          <a:spcPct val="100000"/>
                        </a:lnSpc>
                      </a:pPr>
                      <a:r>
                        <a:rPr lang="en-US" sz="3200" dirty="0" smtClean="0">
                          <a:latin typeface="Arial"/>
                          <a:cs typeface="Arial"/>
                        </a:rPr>
                        <a:t>(3-8)</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2</a:t>
                      </a:r>
                    </a:p>
                    <a:p>
                      <a:pPr marL="106045" algn="ctr">
                        <a:lnSpc>
                          <a:spcPct val="100000"/>
                        </a:lnSpc>
                      </a:pPr>
                      <a:r>
                        <a:rPr lang="en-US" sz="3200" dirty="0" smtClean="0">
                          <a:latin typeface="Arial"/>
                          <a:cs typeface="Arial"/>
                        </a:rPr>
                        <a:t>(1-3)</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32.3</a:t>
                      </a:r>
                    </a:p>
                    <a:p>
                      <a:pPr marL="106045" algn="ctr">
                        <a:lnSpc>
                          <a:spcPct val="100000"/>
                        </a:lnSpc>
                      </a:pPr>
                      <a:r>
                        <a:rPr lang="en-US" sz="3200" dirty="0" smtClean="0">
                          <a:latin typeface="Arial"/>
                          <a:cs typeface="Arial"/>
                        </a:rPr>
                        <a:t>(26-37)</a:t>
                      </a: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extLst>
                  <a:ext uri="{0D108BD9-81ED-4DB2-BD59-A6C34878D82A}">
                    <a16:rowId xmlns:a16="http://schemas.microsoft.com/office/drawing/2014/main" val="2034175686"/>
                  </a:ext>
                </a:extLst>
              </a:tr>
            </a:tbl>
          </a:graphicData>
        </a:graphic>
      </p:graphicFrame>
    </p:spTree>
    <p:custDataLst>
      <p:tags r:id="rId1"/>
    </p:custDataLst>
    <p:extLst>
      <p:ext uri="{BB962C8B-B14F-4D97-AF65-F5344CB8AC3E}">
        <p14:creationId xmlns:p14="http://schemas.microsoft.com/office/powerpoint/2010/main" val="4251598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6734" y="467867"/>
            <a:ext cx="7617765" cy="1243289"/>
          </a:xfrm>
          <a:prstGeom prst="rect">
            <a:avLst/>
          </a:prstGeom>
        </p:spPr>
        <p:txBody>
          <a:bodyPr vert="horz" wrap="square" lIns="0" tIns="12065" rIns="0" bIns="0" rtlCol="0">
            <a:spAutoFit/>
          </a:bodyPr>
          <a:lstStyle/>
          <a:p>
            <a:pPr marL="12700">
              <a:lnSpc>
                <a:spcPct val="100000"/>
              </a:lnSpc>
              <a:spcBef>
                <a:spcPts val="95"/>
              </a:spcBef>
            </a:pPr>
            <a:r>
              <a:rPr spc="-145" dirty="0"/>
              <a:t>Tenure </a:t>
            </a:r>
            <a:r>
              <a:rPr lang="en-US" spc="-5" dirty="0" smtClean="0"/>
              <a:t>&amp; Promotion to</a:t>
            </a:r>
            <a:r>
              <a:rPr spc="-215" dirty="0" smtClean="0"/>
              <a:t> </a:t>
            </a:r>
            <a:r>
              <a:rPr spc="-65" dirty="0" smtClean="0"/>
              <a:t>Associate</a:t>
            </a:r>
            <a:r>
              <a:rPr lang="en-US" spc="-65" dirty="0" smtClean="0"/>
              <a:t> </a:t>
            </a:r>
            <a:r>
              <a:rPr spc="-65" dirty="0" smtClean="0"/>
              <a:t>Professor</a:t>
            </a:r>
            <a:r>
              <a:rPr lang="en-US" spc="-65" dirty="0" smtClean="0"/>
              <a:t>: Productivity at UF</a:t>
            </a:r>
            <a:endParaRPr spc="-65" dirty="0"/>
          </a:p>
        </p:txBody>
      </p:sp>
      <p:graphicFrame>
        <p:nvGraphicFramePr>
          <p:cNvPr id="3" name="object 3"/>
          <p:cNvGraphicFramePr>
            <a:graphicFrameLocks noGrp="1"/>
          </p:cNvGraphicFramePr>
          <p:nvPr>
            <p:extLst/>
          </p:nvPr>
        </p:nvGraphicFramePr>
        <p:xfrm>
          <a:off x="152400" y="2057400"/>
          <a:ext cx="9829800" cy="5010240"/>
        </p:xfrm>
        <a:graphic>
          <a:graphicData uri="http://schemas.openxmlformats.org/drawingml/2006/table">
            <a:tbl>
              <a:tblPr firstRow="1" bandRow="1">
                <a:tableStyleId>{2D5ABB26-0587-4C30-8999-92F81FD0307C}</a:tableStyleId>
              </a:tblPr>
              <a:tblGrid>
                <a:gridCol w="3436492">
                  <a:extLst>
                    <a:ext uri="{9D8B030D-6E8A-4147-A177-3AD203B41FA5}">
                      <a16:colId xmlns:a16="http://schemas.microsoft.com/office/drawing/2014/main" val="20000"/>
                    </a:ext>
                  </a:extLst>
                </a:gridCol>
                <a:gridCol w="1369228">
                  <a:extLst>
                    <a:ext uri="{9D8B030D-6E8A-4147-A177-3AD203B41FA5}">
                      <a16:colId xmlns:a16="http://schemas.microsoft.com/office/drawing/2014/main" val="20001"/>
                    </a:ext>
                  </a:extLst>
                </a:gridCol>
                <a:gridCol w="2184499">
                  <a:extLst>
                    <a:ext uri="{9D8B030D-6E8A-4147-A177-3AD203B41FA5}">
                      <a16:colId xmlns:a16="http://schemas.microsoft.com/office/drawing/2014/main" val="20002"/>
                    </a:ext>
                  </a:extLst>
                </a:gridCol>
                <a:gridCol w="2839581">
                  <a:extLst>
                    <a:ext uri="{9D8B030D-6E8A-4147-A177-3AD203B41FA5}">
                      <a16:colId xmlns:a16="http://schemas.microsoft.com/office/drawing/2014/main" val="20003"/>
                    </a:ext>
                  </a:extLst>
                </a:gridCol>
              </a:tblGrid>
              <a:tr h="1347969">
                <a:tc>
                  <a:txBody>
                    <a:bodyPr/>
                    <a:lstStyle/>
                    <a:p>
                      <a:pPr algn="ctr">
                        <a:lnSpc>
                          <a:spcPct val="100000"/>
                        </a:lnSpc>
                      </a:pPr>
                      <a:endParaRPr sz="2700" dirty="0">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5410" algn="ctr">
                        <a:lnSpc>
                          <a:spcPct val="100000"/>
                        </a:lnSpc>
                        <a:spcBef>
                          <a:spcPts val="240"/>
                        </a:spcBef>
                      </a:pPr>
                      <a:r>
                        <a:rPr lang="en-US" sz="2400" b="1" spc="-35" dirty="0" smtClean="0">
                          <a:solidFill>
                            <a:srgbClr val="FFFFFF"/>
                          </a:solidFill>
                          <a:latin typeface="Arial"/>
                          <a:cs typeface="Arial"/>
                        </a:rPr>
                        <a:t>Mean </a:t>
                      </a:r>
                      <a:r>
                        <a:rPr sz="2400" b="1" spc="-35" dirty="0" smtClean="0">
                          <a:solidFill>
                            <a:srgbClr val="FFFFFF"/>
                          </a:solidFill>
                          <a:latin typeface="Arial"/>
                          <a:cs typeface="Arial"/>
                        </a:rPr>
                        <a:t>Years</a:t>
                      </a:r>
                      <a:r>
                        <a:rPr sz="2400" b="1" spc="-15" dirty="0" smtClean="0">
                          <a:solidFill>
                            <a:srgbClr val="FFFFFF"/>
                          </a:solidFill>
                          <a:latin typeface="Arial"/>
                          <a:cs typeface="Arial"/>
                        </a:rPr>
                        <a:t> </a:t>
                      </a:r>
                      <a:r>
                        <a:rPr lang="en-US" sz="2400" b="1" dirty="0" smtClean="0">
                          <a:solidFill>
                            <a:srgbClr val="FFFFFF"/>
                          </a:solidFill>
                          <a:latin typeface="Arial"/>
                          <a:cs typeface="Arial"/>
                        </a:rPr>
                        <a:t>at </a:t>
                      </a:r>
                      <a:r>
                        <a:rPr lang="en-US" sz="2400" b="1" spc="-25" dirty="0" smtClean="0">
                          <a:solidFill>
                            <a:srgbClr val="FFFFFF"/>
                          </a:solidFill>
                          <a:latin typeface="Arial"/>
                          <a:cs typeface="Arial"/>
                        </a:rPr>
                        <a:t>UF (Range)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6045" algn="ctr">
                        <a:lnSpc>
                          <a:spcPct val="100000"/>
                        </a:lnSpc>
                        <a:spcBef>
                          <a:spcPts val="240"/>
                        </a:spcBef>
                      </a:pPr>
                      <a:r>
                        <a:rPr lang="en-US" sz="2400" b="1" spc="-5" dirty="0" smtClean="0">
                          <a:solidFill>
                            <a:srgbClr val="FFFFFF"/>
                          </a:solidFill>
                          <a:latin typeface="Arial"/>
                          <a:cs typeface="Arial"/>
                        </a:rPr>
                        <a:t>Mean</a:t>
                      </a:r>
                      <a:r>
                        <a:rPr lang="en-US" sz="2400" b="1" spc="-5" baseline="0" dirty="0" smtClean="0">
                          <a:solidFill>
                            <a:srgbClr val="FFFFFF"/>
                          </a:solidFill>
                          <a:latin typeface="Arial"/>
                          <a:cs typeface="Arial"/>
                        </a:rPr>
                        <a:t> # </a:t>
                      </a:r>
                      <a:r>
                        <a:rPr sz="2400" b="1" spc="-5" dirty="0" smtClean="0">
                          <a:solidFill>
                            <a:srgbClr val="FFFFFF"/>
                          </a:solidFill>
                          <a:latin typeface="Arial"/>
                          <a:cs typeface="Arial"/>
                        </a:rPr>
                        <a:t>Book</a:t>
                      </a:r>
                      <a:endParaRPr sz="2400" dirty="0">
                        <a:latin typeface="Arial"/>
                        <a:cs typeface="Arial"/>
                      </a:endParaRPr>
                    </a:p>
                    <a:p>
                      <a:pPr marL="106045" algn="ctr">
                        <a:lnSpc>
                          <a:spcPct val="100000"/>
                        </a:lnSpc>
                        <a:spcBef>
                          <a:spcPts val="5"/>
                        </a:spcBef>
                      </a:pPr>
                      <a:r>
                        <a:rPr sz="2400" b="1" spc="-5" dirty="0" smtClean="0">
                          <a:solidFill>
                            <a:srgbClr val="FFFFFF"/>
                          </a:solidFill>
                          <a:latin typeface="Arial"/>
                          <a:cs typeface="Arial"/>
                        </a:rPr>
                        <a:t>Chapters</a:t>
                      </a:r>
                      <a:endParaRPr lang="en-US" sz="2400" b="1" spc="-5" dirty="0" smtClean="0">
                        <a:solidFill>
                          <a:srgbClr val="FFFFFF"/>
                        </a:solidFill>
                        <a:latin typeface="Arial"/>
                        <a:cs typeface="Arial"/>
                      </a:endParaRPr>
                    </a:p>
                    <a:p>
                      <a:pPr marL="106045" algn="ctr">
                        <a:lnSpc>
                          <a:spcPct val="100000"/>
                        </a:lnSpc>
                        <a:spcBef>
                          <a:spcPts val="5"/>
                        </a:spcBef>
                      </a:pPr>
                      <a:r>
                        <a:rPr lang="en-US" sz="2400" b="1" spc="-5" dirty="0" smtClean="0">
                          <a:solidFill>
                            <a:srgbClr val="FFFFFF"/>
                          </a:solidFill>
                          <a:latin typeface="Arial"/>
                          <a:cs typeface="Arial"/>
                        </a:rPr>
                        <a:t>(Range)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tc>
                  <a:txBody>
                    <a:bodyPr/>
                    <a:lstStyle/>
                    <a:p>
                      <a:pPr marL="106045" algn="ctr">
                        <a:lnSpc>
                          <a:spcPct val="100000"/>
                        </a:lnSpc>
                        <a:spcBef>
                          <a:spcPts val="234"/>
                        </a:spcBef>
                      </a:pPr>
                      <a:r>
                        <a:rPr lang="en-US" sz="2200" b="1" spc="-5" dirty="0" smtClean="0">
                          <a:solidFill>
                            <a:srgbClr val="FFFFFF"/>
                          </a:solidFill>
                          <a:latin typeface="Arial"/>
                          <a:cs typeface="Arial"/>
                        </a:rPr>
                        <a:t>Mean # </a:t>
                      </a:r>
                      <a:r>
                        <a:rPr sz="2200" b="1" spc="-5" dirty="0" smtClean="0">
                          <a:solidFill>
                            <a:srgbClr val="FFFFFF"/>
                          </a:solidFill>
                          <a:latin typeface="Arial"/>
                          <a:cs typeface="Arial"/>
                        </a:rPr>
                        <a:t>Refereed</a:t>
                      </a:r>
                      <a:endParaRPr sz="2200" dirty="0">
                        <a:latin typeface="Arial"/>
                        <a:cs typeface="Arial"/>
                      </a:endParaRPr>
                    </a:p>
                    <a:p>
                      <a:pPr marL="106045" algn="ctr">
                        <a:lnSpc>
                          <a:spcPct val="100000"/>
                        </a:lnSpc>
                      </a:pPr>
                      <a:r>
                        <a:rPr sz="2200" b="1" spc="-5" dirty="0" smtClean="0">
                          <a:solidFill>
                            <a:srgbClr val="FFFFFF"/>
                          </a:solidFill>
                          <a:latin typeface="Arial"/>
                          <a:cs typeface="Arial"/>
                        </a:rPr>
                        <a:t>Publications</a:t>
                      </a:r>
                      <a:endParaRPr lang="en-US" sz="2200" b="1" spc="-5" dirty="0" smtClean="0">
                        <a:solidFill>
                          <a:srgbClr val="FFFFFF"/>
                        </a:solidFill>
                        <a:latin typeface="Arial"/>
                        <a:cs typeface="Arial"/>
                      </a:endParaRPr>
                    </a:p>
                    <a:p>
                      <a:pPr marL="106045" algn="ctr">
                        <a:lnSpc>
                          <a:spcPct val="100000"/>
                        </a:lnSpc>
                      </a:pPr>
                      <a:r>
                        <a:rPr lang="en-US" sz="2200" b="1" spc="-5" dirty="0" smtClean="0">
                          <a:solidFill>
                            <a:srgbClr val="FFFFFF"/>
                          </a:solidFill>
                          <a:latin typeface="Arial"/>
                          <a:cs typeface="Arial"/>
                        </a:rPr>
                        <a:t>(Range)</a:t>
                      </a:r>
                      <a:endParaRPr sz="2200" dirty="0">
                        <a:latin typeface="Arial"/>
                        <a:cs typeface="Arial"/>
                      </a:endParaRPr>
                    </a:p>
                  </a:txBody>
                  <a:tcPr marL="0" marR="0" marT="29844" marB="0" anchor="ctr">
                    <a:lnL w="12700">
                      <a:solidFill>
                        <a:srgbClr val="FFFFFF"/>
                      </a:solidFill>
                      <a:prstDash val="solid"/>
                    </a:lnL>
                    <a:lnR w="12700">
                      <a:solidFill>
                        <a:srgbClr val="FFFFFF"/>
                      </a:solidFill>
                      <a:prstDash val="solid"/>
                    </a:lnR>
                    <a:lnT w="12700">
                      <a:solidFill>
                        <a:srgbClr val="FFFFFF"/>
                      </a:solidFill>
                      <a:prstDash val="solid"/>
                    </a:lnT>
                    <a:solidFill>
                      <a:srgbClr val="0037A2"/>
                    </a:solidFill>
                  </a:tcPr>
                </a:tc>
                <a:extLst>
                  <a:ext uri="{0D108BD9-81ED-4DB2-BD59-A6C34878D82A}">
                    <a16:rowId xmlns:a16="http://schemas.microsoft.com/office/drawing/2014/main" val="10000"/>
                  </a:ext>
                </a:extLst>
              </a:tr>
              <a:tr h="1128883">
                <a:tc>
                  <a:txBody>
                    <a:bodyPr/>
                    <a:lstStyle/>
                    <a:p>
                      <a:pPr marL="103505" marR="537845">
                        <a:lnSpc>
                          <a:spcPct val="100000"/>
                        </a:lnSpc>
                        <a:spcBef>
                          <a:spcPts val="90"/>
                        </a:spcBef>
                      </a:pPr>
                      <a:r>
                        <a:rPr sz="2200" b="1" spc="-5" dirty="0">
                          <a:latin typeface="Arial"/>
                          <a:cs typeface="Arial"/>
                        </a:rPr>
                        <a:t>Full  </a:t>
                      </a:r>
                      <a:r>
                        <a:rPr sz="2200" b="1" dirty="0">
                          <a:latin typeface="Arial"/>
                          <a:cs typeface="Arial"/>
                        </a:rPr>
                        <a:t>Su</a:t>
                      </a:r>
                      <a:r>
                        <a:rPr sz="2200" b="1" spc="0" dirty="0">
                          <a:latin typeface="Arial"/>
                          <a:cs typeface="Arial"/>
                        </a:rPr>
                        <a:t>p</a:t>
                      </a:r>
                      <a:r>
                        <a:rPr sz="2200" b="1" dirty="0">
                          <a:latin typeface="Arial"/>
                          <a:cs typeface="Arial"/>
                        </a:rPr>
                        <a:t>port  </a:t>
                      </a:r>
                      <a:r>
                        <a:rPr sz="2400" b="1" spc="-5" dirty="0">
                          <a:latin typeface="Arial"/>
                          <a:cs typeface="Arial"/>
                        </a:rPr>
                        <a:t>(</a:t>
                      </a:r>
                      <a:r>
                        <a:rPr sz="2400" b="1" spc="-5" dirty="0" smtClean="0">
                          <a:latin typeface="Arial"/>
                          <a:cs typeface="Arial"/>
                        </a:rPr>
                        <a:t>n=</a:t>
                      </a:r>
                      <a:r>
                        <a:rPr lang="en-US" sz="2400" b="1" spc="-5" dirty="0" smtClean="0">
                          <a:latin typeface="Arial"/>
                          <a:cs typeface="Arial"/>
                        </a:rPr>
                        <a:t>10</a:t>
                      </a:r>
                      <a:r>
                        <a:rPr sz="2400" b="1" spc="-5" dirty="0" smtClean="0">
                          <a:latin typeface="Arial"/>
                          <a:cs typeface="Arial"/>
                        </a:rPr>
                        <a:t>)</a:t>
                      </a:r>
                      <a:endParaRPr sz="2400" b="1" dirty="0">
                        <a:latin typeface="Arial"/>
                        <a:cs typeface="Arial"/>
                      </a:endParaRPr>
                    </a:p>
                  </a:txBody>
                  <a:tcPr marL="0" marR="0" marT="11430" marB="0" anchor="ctr">
                    <a:lnL w="12700">
                      <a:solidFill>
                        <a:srgbClr val="FFFFFF"/>
                      </a:solidFill>
                      <a:prstDash val="solid"/>
                    </a:lnL>
                    <a:lnR w="12700" cap="flat" cmpd="sng" algn="ctr">
                      <a:solidFill>
                        <a:srgbClr val="FFFFFF"/>
                      </a:solidFill>
                      <a:prstDash val="solid"/>
                      <a:round/>
                      <a:headEnd type="none" w="med" len="med"/>
                      <a:tailEnd type="none" w="med" len="med"/>
                    </a:lnR>
                    <a:solidFill>
                      <a:srgbClr val="C9CEDF"/>
                    </a:solidFill>
                  </a:tcPr>
                </a:tc>
                <a:tc>
                  <a:txBody>
                    <a:bodyPr/>
                    <a:lstStyle/>
                    <a:p>
                      <a:pPr marL="105410" algn="ctr">
                        <a:lnSpc>
                          <a:spcPct val="100000"/>
                        </a:lnSpc>
                        <a:spcBef>
                          <a:spcPts val="40"/>
                        </a:spcBef>
                      </a:pPr>
                      <a:r>
                        <a:rPr lang="en-US" sz="3200" spc="-5" dirty="0" smtClean="0">
                          <a:latin typeface="Arial"/>
                          <a:cs typeface="Arial"/>
                        </a:rPr>
                        <a:t>5.9</a:t>
                      </a:r>
                      <a:endParaRPr sz="3200" dirty="0">
                        <a:latin typeface="Arial"/>
                        <a:cs typeface="Arial"/>
                      </a:endParaRPr>
                    </a:p>
                    <a:p>
                      <a:pPr marL="105410" algn="ctr">
                        <a:lnSpc>
                          <a:spcPct val="100000"/>
                        </a:lnSpc>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8</a:t>
                      </a:r>
                      <a:r>
                        <a:rPr sz="3200" spc="-5"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tc>
                  <a:txBody>
                    <a:bodyPr/>
                    <a:lstStyle/>
                    <a:p>
                      <a:pPr marL="106045" algn="ctr">
                        <a:lnSpc>
                          <a:spcPct val="100000"/>
                        </a:lnSpc>
                        <a:spcBef>
                          <a:spcPts val="40"/>
                        </a:spcBef>
                      </a:pPr>
                      <a:r>
                        <a:rPr lang="en-US" sz="3200" spc="-5" dirty="0" smtClean="0">
                          <a:latin typeface="Arial"/>
                          <a:cs typeface="Arial"/>
                        </a:rPr>
                        <a:t>1.8</a:t>
                      </a:r>
                      <a:endParaRPr sz="3200" dirty="0">
                        <a:latin typeface="Arial"/>
                        <a:cs typeface="Arial"/>
                      </a:endParaRPr>
                    </a:p>
                    <a:p>
                      <a:pPr marL="106045" algn="ctr">
                        <a:lnSpc>
                          <a:spcPct val="100000"/>
                        </a:lnSpc>
                      </a:pPr>
                      <a:r>
                        <a:rPr sz="3200" spc="-5" dirty="0" smtClean="0">
                          <a:latin typeface="Arial"/>
                          <a:cs typeface="Arial"/>
                        </a:rPr>
                        <a:t>(</a:t>
                      </a:r>
                      <a:r>
                        <a:rPr lang="en-US" sz="3200" spc="-5" dirty="0" smtClean="0">
                          <a:latin typeface="Arial"/>
                          <a:cs typeface="Arial"/>
                        </a:rPr>
                        <a:t>0-4</a:t>
                      </a:r>
                      <a:r>
                        <a:rPr sz="3200" spc="-25"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tc>
                  <a:txBody>
                    <a:bodyPr/>
                    <a:lstStyle/>
                    <a:p>
                      <a:pPr marL="106045" algn="ctr">
                        <a:lnSpc>
                          <a:spcPct val="100000"/>
                        </a:lnSpc>
                        <a:spcBef>
                          <a:spcPts val="40"/>
                        </a:spcBef>
                      </a:pPr>
                      <a:r>
                        <a:rPr lang="en-US" sz="3200" spc="-5" dirty="0" smtClean="0">
                          <a:latin typeface="Arial"/>
                          <a:cs typeface="Arial"/>
                        </a:rPr>
                        <a:t>29</a:t>
                      </a:r>
                      <a:endParaRPr sz="3200" dirty="0">
                        <a:latin typeface="Arial"/>
                        <a:cs typeface="Arial"/>
                      </a:endParaRPr>
                    </a:p>
                    <a:p>
                      <a:pPr marL="106045" algn="ctr">
                        <a:lnSpc>
                          <a:spcPct val="100000"/>
                        </a:lnSpc>
                      </a:pPr>
                      <a:r>
                        <a:rPr sz="3200" spc="-10" dirty="0" smtClean="0">
                          <a:latin typeface="Arial"/>
                          <a:cs typeface="Arial"/>
                        </a:rPr>
                        <a:t>(</a:t>
                      </a:r>
                      <a:r>
                        <a:rPr lang="en-US" sz="3200" spc="-10" dirty="0" smtClean="0">
                          <a:latin typeface="Arial"/>
                          <a:cs typeface="Arial"/>
                        </a:rPr>
                        <a:t>16-54</a:t>
                      </a:r>
                      <a:r>
                        <a:rPr sz="3200" spc="-10" dirty="0" smtClean="0">
                          <a:latin typeface="Arial"/>
                          <a:cs typeface="Arial"/>
                        </a:rPr>
                        <a:t>)</a:t>
                      </a:r>
                      <a:endParaRPr sz="3200" dirty="0">
                        <a:latin typeface="Arial"/>
                        <a:cs typeface="Arial"/>
                      </a:endParaRPr>
                    </a:p>
                  </a:txBody>
                  <a:tcPr marL="0" marR="0" marT="5080" marB="0" anchor="ctr">
                    <a:lnL w="12700">
                      <a:solidFill>
                        <a:srgbClr val="FFFFFF"/>
                      </a:solidFill>
                      <a:prstDash val="solid"/>
                    </a:lnL>
                    <a:lnR w="12700">
                      <a:solidFill>
                        <a:srgbClr val="FFFFFF"/>
                      </a:solidFill>
                      <a:prstDash val="solid"/>
                    </a:lnR>
                    <a:solidFill>
                      <a:srgbClr val="C9CEDF"/>
                    </a:solidFill>
                  </a:tcPr>
                </a:tc>
                <a:extLst>
                  <a:ext uri="{0D108BD9-81ED-4DB2-BD59-A6C34878D82A}">
                    <a16:rowId xmlns:a16="http://schemas.microsoft.com/office/drawing/2014/main" val="10001"/>
                  </a:ext>
                </a:extLst>
              </a:tr>
              <a:tr h="1128883">
                <a:tc>
                  <a:txBody>
                    <a:bodyPr/>
                    <a:lstStyle/>
                    <a:p>
                      <a:pPr marL="104139" marR="100330">
                        <a:lnSpc>
                          <a:spcPct val="100000"/>
                        </a:lnSpc>
                        <a:spcBef>
                          <a:spcPts val="260"/>
                        </a:spcBef>
                      </a:pPr>
                      <a:r>
                        <a:rPr lang="en-US" sz="2400" b="1" dirty="0" smtClean="0">
                          <a:solidFill>
                            <a:schemeClr val="tx1"/>
                          </a:solidFill>
                          <a:latin typeface="Arial"/>
                          <a:cs typeface="Arial"/>
                        </a:rPr>
                        <a:t>COM (withdrew</a:t>
                      </a:r>
                      <a:r>
                        <a:rPr lang="en-US" sz="2400" b="1" baseline="0" dirty="0" smtClean="0">
                          <a:solidFill>
                            <a:schemeClr val="tx1"/>
                          </a:solidFill>
                          <a:latin typeface="Arial"/>
                          <a:cs typeface="Arial"/>
                        </a:rPr>
                        <a:t> n=1)</a:t>
                      </a:r>
                      <a:r>
                        <a:rPr lang="en-US" sz="2400" b="1" dirty="0" smtClean="0">
                          <a:solidFill>
                            <a:schemeClr val="tx1"/>
                          </a:solidFill>
                          <a:latin typeface="Arial"/>
                          <a:cs typeface="Arial"/>
                        </a:rPr>
                        <a:t>  </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solidFill>
                      <a:srgbClr val="C9CEDF"/>
                    </a:solidFill>
                  </a:tcPr>
                </a:tc>
                <a:tc>
                  <a:txBody>
                    <a:bodyPr/>
                    <a:lstStyle/>
                    <a:p>
                      <a:pPr marL="105410" algn="ctr">
                        <a:lnSpc>
                          <a:spcPct val="100000"/>
                        </a:lnSpc>
                      </a:pPr>
                      <a:r>
                        <a:rPr lang="en-US" sz="3200" dirty="0" smtClean="0">
                          <a:latin typeface="Arial"/>
                          <a:cs typeface="Arial"/>
                        </a:rPr>
                        <a:t>3</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tc>
                  <a:txBody>
                    <a:bodyPr/>
                    <a:lstStyle/>
                    <a:p>
                      <a:pPr marL="106045" algn="ctr">
                        <a:lnSpc>
                          <a:spcPct val="100000"/>
                        </a:lnSpc>
                      </a:pPr>
                      <a:r>
                        <a:rPr lang="en-US" sz="3200" dirty="0" smtClean="0">
                          <a:latin typeface="Arial"/>
                          <a:cs typeface="Arial"/>
                        </a:rPr>
                        <a:t>0</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tc>
                  <a:txBody>
                    <a:bodyPr/>
                    <a:lstStyle/>
                    <a:p>
                      <a:pPr marL="106045" algn="ctr">
                        <a:lnSpc>
                          <a:spcPct val="100000"/>
                        </a:lnSpc>
                        <a:spcBef>
                          <a:spcPts val="40"/>
                        </a:spcBef>
                      </a:pPr>
                      <a:r>
                        <a:rPr lang="en-US" sz="3200" spc="-5" dirty="0" smtClean="0">
                          <a:latin typeface="Arial"/>
                          <a:cs typeface="Arial"/>
                        </a:rPr>
                        <a:t>5</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rgbClr val="C9CEDF"/>
                    </a:solidFill>
                  </a:tcPr>
                </a:tc>
                <a:extLst>
                  <a:ext uri="{0D108BD9-81ED-4DB2-BD59-A6C34878D82A}">
                    <a16:rowId xmlns:a16="http://schemas.microsoft.com/office/drawing/2014/main" val="1494396795"/>
                  </a:ext>
                </a:extLst>
              </a:tr>
              <a:tr h="1258954">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400" b="1" dirty="0" smtClean="0">
                          <a:solidFill>
                            <a:schemeClr val="tx1"/>
                          </a:solidFill>
                          <a:latin typeface="Arial"/>
                          <a:cs typeface="Arial"/>
                        </a:rPr>
                        <a:t>APB/Provost</a:t>
                      </a:r>
                      <a:br>
                        <a:rPr lang="en-US" sz="2400" b="1" dirty="0" smtClean="0">
                          <a:solidFill>
                            <a:schemeClr val="tx1"/>
                          </a:solidFill>
                          <a:latin typeface="Arial"/>
                          <a:cs typeface="Arial"/>
                        </a:rPr>
                      </a:br>
                      <a:r>
                        <a:rPr lang="en-US" sz="2400" b="1" dirty="0" smtClean="0">
                          <a:solidFill>
                            <a:schemeClr val="tx1"/>
                          </a:solidFill>
                          <a:latin typeface="Arial"/>
                          <a:cs typeface="Arial"/>
                        </a:rPr>
                        <a:t>(3</a:t>
                      </a:r>
                      <a:r>
                        <a:rPr lang="en-US" sz="2400" b="1" baseline="0" dirty="0" smtClean="0">
                          <a:solidFill>
                            <a:schemeClr val="tx1"/>
                          </a:solidFill>
                          <a:latin typeface="Arial"/>
                          <a:cs typeface="Arial"/>
                        </a:rPr>
                        <a:t> not supported by the APB)</a:t>
                      </a:r>
                      <a:endParaRPr lang="en-US" sz="2400" b="1" dirty="0" smtClean="0">
                        <a:solidFill>
                          <a:schemeClr val="tx1"/>
                        </a:solidFill>
                        <a:latin typeface="Arial"/>
                        <a:cs typeface="Arial"/>
                      </a:endParaRP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5410" algn="ctr">
                        <a:lnSpc>
                          <a:spcPct val="100000"/>
                        </a:lnSpc>
                      </a:pPr>
                      <a:r>
                        <a:rPr lang="en-US" sz="3200" dirty="0" smtClean="0">
                          <a:latin typeface="Arial"/>
                          <a:cs typeface="Arial"/>
                        </a:rPr>
                        <a:t>4.6</a:t>
                      </a:r>
                    </a:p>
                    <a:p>
                      <a:pPr marL="105410" algn="ctr">
                        <a:lnSpc>
                          <a:spcPct val="100000"/>
                        </a:lnSpc>
                      </a:pPr>
                      <a:r>
                        <a:rPr lang="en-US" sz="3200" dirty="0" smtClean="0">
                          <a:latin typeface="Arial"/>
                          <a:cs typeface="Arial"/>
                        </a:rPr>
                        <a:t>(2-9)</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1</a:t>
                      </a:r>
                    </a:p>
                    <a:p>
                      <a:pPr marL="106045" algn="ctr">
                        <a:lnSpc>
                          <a:spcPct val="100000"/>
                        </a:lnSpc>
                      </a:pPr>
                      <a:r>
                        <a:rPr lang="en-US" sz="3200" dirty="0" smtClean="0">
                          <a:latin typeface="Arial"/>
                          <a:cs typeface="Arial"/>
                        </a:rPr>
                        <a:t>(0-3)</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12</a:t>
                      </a:r>
                      <a:br>
                        <a:rPr lang="en-US" sz="3200" dirty="0" smtClean="0">
                          <a:latin typeface="Arial"/>
                          <a:cs typeface="Arial"/>
                        </a:rPr>
                      </a:br>
                      <a:r>
                        <a:rPr lang="en-US" sz="3200" dirty="0" smtClean="0">
                          <a:latin typeface="Arial"/>
                          <a:cs typeface="Arial"/>
                        </a:rPr>
                        <a:t>(3-22)</a:t>
                      </a:r>
                      <a:endParaRPr sz="3200" dirty="0">
                        <a:latin typeface="Arial"/>
                        <a:cs typeface="Arial"/>
                      </a:endParaRPr>
                    </a:p>
                  </a:txBody>
                  <a:tcPr marL="0" marR="0" marT="508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solidFill>
                        <a:srgbClr val="FFFFFF"/>
                      </a:solidFill>
                      <a:prstDash val="solid"/>
                    </a:lnB>
                    <a:solidFill>
                      <a:srgbClr val="C9CEDF"/>
                    </a:solidFill>
                  </a:tcPr>
                </a:tc>
                <a:extLst>
                  <a:ext uri="{0D108BD9-81ED-4DB2-BD59-A6C34878D82A}">
                    <a16:rowId xmlns:a16="http://schemas.microsoft.com/office/drawing/2014/main" val="263765698"/>
                  </a:ext>
                </a:extLst>
              </a:tr>
            </a:tbl>
          </a:graphicData>
        </a:graphic>
      </p:graphicFrame>
    </p:spTree>
    <p:custDataLst>
      <p:tags r:id="rId1"/>
    </p:custDataLst>
    <p:extLst>
      <p:ext uri="{BB962C8B-B14F-4D97-AF65-F5344CB8AC3E}">
        <p14:creationId xmlns:p14="http://schemas.microsoft.com/office/powerpoint/2010/main" val="3063087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5" y="461517"/>
            <a:ext cx="8607727" cy="1243289"/>
          </a:xfrm>
          <a:prstGeom prst="rect">
            <a:avLst/>
          </a:prstGeom>
        </p:spPr>
        <p:txBody>
          <a:bodyPr vert="horz" wrap="square" lIns="0" tIns="12065" rIns="0" bIns="0" rtlCol="0">
            <a:spAutoFit/>
          </a:bodyPr>
          <a:lstStyle/>
          <a:p>
            <a:pPr marL="12700">
              <a:lnSpc>
                <a:spcPct val="100000"/>
              </a:lnSpc>
              <a:spcBef>
                <a:spcPts val="95"/>
              </a:spcBef>
            </a:pPr>
            <a:r>
              <a:rPr spc="-145" dirty="0"/>
              <a:t>Tenure </a:t>
            </a:r>
            <a:r>
              <a:rPr spc="-95" dirty="0" smtClean="0"/>
              <a:t>Track</a:t>
            </a:r>
            <a:r>
              <a:rPr lang="en-US" spc="-95" dirty="0" smtClean="0"/>
              <a:t> Promotion to </a:t>
            </a:r>
            <a:r>
              <a:rPr spc="-95" dirty="0" smtClean="0"/>
              <a:t>Professor</a:t>
            </a:r>
            <a:r>
              <a:rPr lang="en-US" spc="-95" dirty="0" smtClean="0"/>
              <a:t>: Productivity over Academic Career</a:t>
            </a:r>
            <a:endParaRPr spc="-95" dirty="0"/>
          </a:p>
        </p:txBody>
      </p:sp>
      <p:graphicFrame>
        <p:nvGraphicFramePr>
          <p:cNvPr id="4" name="object 3"/>
          <p:cNvGraphicFramePr>
            <a:graphicFrameLocks noGrp="1"/>
          </p:cNvGraphicFramePr>
          <p:nvPr>
            <p:extLst>
              <p:ext uri="{D42A27DB-BD31-4B8C-83A1-F6EECF244321}">
                <p14:modId xmlns:p14="http://schemas.microsoft.com/office/powerpoint/2010/main" val="2593945519"/>
              </p:ext>
            </p:extLst>
          </p:nvPr>
        </p:nvGraphicFramePr>
        <p:xfrm>
          <a:off x="191298" y="2362200"/>
          <a:ext cx="9409902" cy="4663440"/>
        </p:xfrm>
        <a:graphic>
          <a:graphicData uri="http://schemas.openxmlformats.org/drawingml/2006/table">
            <a:tbl>
              <a:tblPr firstRow="1" bandRow="1">
                <a:tableStyleId>{2D5ABB26-0587-4C30-8999-92F81FD0307C}</a:tableStyleId>
              </a:tblPr>
              <a:tblGrid>
                <a:gridCol w="2479007">
                  <a:extLst>
                    <a:ext uri="{9D8B030D-6E8A-4147-A177-3AD203B41FA5}">
                      <a16:colId xmlns:a16="http://schemas.microsoft.com/office/drawing/2014/main" val="20000"/>
                    </a:ext>
                  </a:extLst>
                </a:gridCol>
                <a:gridCol w="1879264">
                  <a:extLst>
                    <a:ext uri="{9D8B030D-6E8A-4147-A177-3AD203B41FA5}">
                      <a16:colId xmlns:a16="http://schemas.microsoft.com/office/drawing/2014/main" val="20001"/>
                    </a:ext>
                  </a:extLst>
                </a:gridCol>
                <a:gridCol w="2179135">
                  <a:extLst>
                    <a:ext uri="{9D8B030D-6E8A-4147-A177-3AD203B41FA5}">
                      <a16:colId xmlns:a16="http://schemas.microsoft.com/office/drawing/2014/main" val="20002"/>
                    </a:ext>
                  </a:extLst>
                </a:gridCol>
                <a:gridCol w="2872496">
                  <a:extLst>
                    <a:ext uri="{9D8B030D-6E8A-4147-A177-3AD203B41FA5}">
                      <a16:colId xmlns:a16="http://schemas.microsoft.com/office/drawing/2014/main" val="20003"/>
                    </a:ext>
                  </a:extLst>
                </a:gridCol>
              </a:tblGrid>
              <a:tr h="1371600">
                <a:tc>
                  <a:txBody>
                    <a:bodyPr/>
                    <a:lstStyle/>
                    <a:p>
                      <a:pPr>
                        <a:lnSpc>
                          <a:spcPct val="100000"/>
                        </a:lnSpc>
                      </a:pPr>
                      <a:endParaRPr sz="2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3505" marR="213360" algn="ctr">
                        <a:lnSpc>
                          <a:spcPct val="100000"/>
                        </a:lnSpc>
                        <a:spcBef>
                          <a:spcPts val="219"/>
                        </a:spcBef>
                      </a:pPr>
                      <a:r>
                        <a:rPr sz="2400" b="1" spc="-35" dirty="0">
                          <a:solidFill>
                            <a:srgbClr val="FFFFFF"/>
                          </a:solidFill>
                          <a:latin typeface="Arial"/>
                          <a:cs typeface="Arial"/>
                        </a:rPr>
                        <a:t>Years</a:t>
                      </a:r>
                      <a:r>
                        <a:rPr sz="2400" b="1" spc="-195" dirty="0">
                          <a:solidFill>
                            <a:srgbClr val="FFFFFF"/>
                          </a:solidFill>
                          <a:latin typeface="Arial"/>
                          <a:cs typeface="Arial"/>
                        </a:rPr>
                        <a:t> </a:t>
                      </a:r>
                      <a:r>
                        <a:rPr sz="2400" b="1" spc="-5" dirty="0">
                          <a:solidFill>
                            <a:srgbClr val="FFFFFF"/>
                          </a:solidFill>
                          <a:latin typeface="Arial"/>
                          <a:cs typeface="Arial"/>
                        </a:rPr>
                        <a:t>at  </a:t>
                      </a:r>
                      <a:r>
                        <a:rPr sz="2400" b="1" spc="-5" dirty="0" smtClean="0">
                          <a:solidFill>
                            <a:srgbClr val="FFFFFF"/>
                          </a:solidFill>
                          <a:latin typeface="Arial"/>
                          <a:cs typeface="Arial"/>
                        </a:rPr>
                        <a:t>rank</a:t>
                      </a:r>
                      <a:endParaRPr sz="2400" dirty="0">
                        <a:latin typeface="Arial"/>
                        <a:cs typeface="Arial"/>
                      </a:endParaRPr>
                    </a:p>
                  </a:txBody>
                  <a:tcPr marL="0" marR="0" marT="2793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5410" marR="106680" algn="ctr">
                        <a:lnSpc>
                          <a:spcPct val="100000"/>
                        </a:lnSpc>
                        <a:spcBef>
                          <a:spcPts val="219"/>
                        </a:spcBef>
                      </a:pPr>
                      <a:r>
                        <a:rPr sz="2400" b="1" spc="-20" dirty="0">
                          <a:solidFill>
                            <a:srgbClr val="FFFFFF"/>
                          </a:solidFill>
                          <a:latin typeface="Arial"/>
                          <a:cs typeface="Arial"/>
                        </a:rPr>
                        <a:t>Book  </a:t>
                      </a:r>
                      <a:r>
                        <a:rPr sz="2400" b="1" dirty="0">
                          <a:solidFill>
                            <a:srgbClr val="FFFFFF"/>
                          </a:solidFill>
                          <a:latin typeface="Arial"/>
                          <a:cs typeface="Arial"/>
                        </a:rPr>
                        <a:t>Chapt</a:t>
                      </a:r>
                      <a:r>
                        <a:rPr sz="2400" b="1" spc="0" dirty="0">
                          <a:solidFill>
                            <a:srgbClr val="FFFFFF"/>
                          </a:solidFill>
                          <a:latin typeface="Arial"/>
                          <a:cs typeface="Arial"/>
                        </a:rPr>
                        <a:t>e</a:t>
                      </a:r>
                      <a:r>
                        <a:rPr sz="2400" b="1" dirty="0">
                          <a:solidFill>
                            <a:srgbClr val="FFFFFF"/>
                          </a:solidFill>
                          <a:latin typeface="Arial"/>
                          <a:cs typeface="Arial"/>
                        </a:rPr>
                        <a:t>rs</a:t>
                      </a:r>
                      <a:endParaRPr sz="2400" dirty="0">
                        <a:latin typeface="Arial"/>
                        <a:cs typeface="Arial"/>
                      </a:endParaRPr>
                    </a:p>
                  </a:txBody>
                  <a:tcPr marL="0" marR="0" marT="2793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6045" marR="158750" algn="ctr">
                        <a:lnSpc>
                          <a:spcPct val="100000"/>
                        </a:lnSpc>
                        <a:spcBef>
                          <a:spcPts val="240"/>
                        </a:spcBef>
                      </a:pPr>
                      <a:r>
                        <a:rPr sz="2400" b="1" spc="-5" dirty="0">
                          <a:solidFill>
                            <a:srgbClr val="FFFFFF"/>
                          </a:solidFill>
                          <a:latin typeface="Arial"/>
                          <a:cs typeface="Arial"/>
                        </a:rPr>
                        <a:t>Refereed  </a:t>
                      </a:r>
                      <a:r>
                        <a:rPr sz="2400" b="1" dirty="0">
                          <a:solidFill>
                            <a:srgbClr val="FFFFFF"/>
                          </a:solidFill>
                          <a:latin typeface="Arial"/>
                          <a:cs typeface="Arial"/>
                        </a:rPr>
                        <a:t>Publications</a:t>
                      </a:r>
                      <a:endParaRPr sz="240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extLst>
                  <a:ext uri="{0D108BD9-81ED-4DB2-BD59-A6C34878D82A}">
                    <a16:rowId xmlns:a16="http://schemas.microsoft.com/office/drawing/2014/main" val="10000"/>
                  </a:ext>
                </a:extLst>
              </a:tr>
              <a:tr h="1097280">
                <a:tc>
                  <a:txBody>
                    <a:bodyPr/>
                    <a:lstStyle/>
                    <a:p>
                      <a:pPr marL="103505" marR="199390">
                        <a:lnSpc>
                          <a:spcPct val="100000"/>
                        </a:lnSpc>
                        <a:spcBef>
                          <a:spcPts val="240"/>
                        </a:spcBef>
                      </a:pPr>
                      <a:r>
                        <a:rPr sz="2200" b="1" spc="-5" dirty="0">
                          <a:latin typeface="Arial"/>
                          <a:cs typeface="Arial"/>
                        </a:rPr>
                        <a:t>Fully  </a:t>
                      </a:r>
                      <a:r>
                        <a:rPr sz="2200" b="1" dirty="0">
                          <a:latin typeface="Arial"/>
                          <a:cs typeface="Arial"/>
                        </a:rPr>
                        <a:t>Su</a:t>
                      </a:r>
                      <a:r>
                        <a:rPr sz="2200" b="1" spc="0" dirty="0">
                          <a:latin typeface="Arial"/>
                          <a:cs typeface="Arial"/>
                        </a:rPr>
                        <a:t>p</a:t>
                      </a:r>
                      <a:r>
                        <a:rPr sz="2200" b="1" dirty="0">
                          <a:latin typeface="Arial"/>
                          <a:cs typeface="Arial"/>
                        </a:rPr>
                        <a:t>por</a:t>
                      </a:r>
                      <a:r>
                        <a:rPr sz="2200" b="1" spc="0" dirty="0">
                          <a:latin typeface="Arial"/>
                          <a:cs typeface="Arial"/>
                        </a:rPr>
                        <a:t>t</a:t>
                      </a:r>
                      <a:r>
                        <a:rPr sz="2200" b="1" dirty="0">
                          <a:latin typeface="Arial"/>
                          <a:cs typeface="Arial"/>
                        </a:rPr>
                        <a:t>ed  </a:t>
                      </a:r>
                      <a:r>
                        <a:rPr sz="2200" b="1" spc="-5" dirty="0">
                          <a:latin typeface="Arial"/>
                          <a:cs typeface="Arial"/>
                        </a:rPr>
                        <a:t>(</a:t>
                      </a:r>
                      <a:r>
                        <a:rPr sz="2200" b="1" spc="-5" dirty="0" smtClean="0">
                          <a:latin typeface="Arial"/>
                          <a:cs typeface="Arial"/>
                        </a:rPr>
                        <a:t>n=</a:t>
                      </a:r>
                      <a:r>
                        <a:rPr lang="en-US" sz="2200" b="1" spc="-5" dirty="0" smtClean="0">
                          <a:latin typeface="Arial"/>
                          <a:cs typeface="Arial"/>
                        </a:rPr>
                        <a:t>5</a:t>
                      </a:r>
                      <a:r>
                        <a:rPr sz="2200" b="1" spc="-5" dirty="0" smtClean="0">
                          <a:latin typeface="Arial"/>
                          <a:cs typeface="Arial"/>
                        </a:rPr>
                        <a:t>)</a:t>
                      </a:r>
                      <a:endParaRPr sz="2200" b="1" dirty="0">
                        <a:latin typeface="Arial"/>
                        <a:cs typeface="Arial"/>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185"/>
                        </a:spcBef>
                      </a:pPr>
                      <a:r>
                        <a:rPr lang="en-US" sz="3200" spc="-5" dirty="0" smtClean="0">
                          <a:latin typeface="Arial"/>
                          <a:cs typeface="Arial"/>
                        </a:rPr>
                        <a:t>7.2</a:t>
                      </a:r>
                      <a:endParaRPr sz="3200" dirty="0">
                        <a:latin typeface="Arial"/>
                        <a:cs typeface="Arial"/>
                      </a:endParaRPr>
                    </a:p>
                    <a:p>
                      <a:pPr marL="103505" algn="ctr">
                        <a:lnSpc>
                          <a:spcPct val="100000"/>
                        </a:lnSpc>
                        <a:spcBef>
                          <a:spcPts val="5"/>
                        </a:spcBef>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11</a:t>
                      </a:r>
                      <a:r>
                        <a:rPr sz="3200" spc="-5"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185"/>
                        </a:spcBef>
                      </a:pPr>
                      <a:r>
                        <a:rPr sz="3200" spc="-5" dirty="0" smtClean="0">
                          <a:latin typeface="Arial"/>
                          <a:cs typeface="Arial"/>
                        </a:rPr>
                        <a:t>5.</a:t>
                      </a:r>
                      <a:r>
                        <a:rPr lang="en-US" sz="3200" spc="-5" dirty="0" smtClean="0">
                          <a:latin typeface="Arial"/>
                          <a:cs typeface="Arial"/>
                        </a:rPr>
                        <a:t>4</a:t>
                      </a:r>
                      <a:endParaRPr sz="3200" dirty="0">
                        <a:latin typeface="Arial"/>
                        <a:cs typeface="Arial"/>
                      </a:endParaRPr>
                    </a:p>
                    <a:p>
                      <a:pPr marL="105410" algn="ctr">
                        <a:lnSpc>
                          <a:spcPct val="100000"/>
                        </a:lnSpc>
                        <a:spcBef>
                          <a:spcPts val="5"/>
                        </a:spcBef>
                      </a:pPr>
                      <a:r>
                        <a:rPr sz="3200" spc="-15" dirty="0" smtClean="0">
                          <a:latin typeface="Arial"/>
                          <a:cs typeface="Arial"/>
                        </a:rPr>
                        <a:t>(</a:t>
                      </a:r>
                      <a:r>
                        <a:rPr lang="en-US" sz="3200" spc="-15" dirty="0" smtClean="0">
                          <a:latin typeface="Arial"/>
                          <a:cs typeface="Arial"/>
                        </a:rPr>
                        <a:t>0</a:t>
                      </a:r>
                      <a:r>
                        <a:rPr sz="3200" spc="-15" dirty="0" smtClean="0">
                          <a:latin typeface="Arial"/>
                          <a:cs typeface="Arial"/>
                        </a:rPr>
                        <a:t>-</a:t>
                      </a:r>
                      <a:r>
                        <a:rPr lang="en-US" sz="3200" spc="-15" dirty="0" smtClean="0">
                          <a:latin typeface="Arial"/>
                          <a:cs typeface="Arial"/>
                        </a:rPr>
                        <a:t>9</a:t>
                      </a:r>
                      <a:r>
                        <a:rPr sz="3200" spc="-15"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185"/>
                        </a:spcBef>
                      </a:pPr>
                      <a:r>
                        <a:rPr lang="en-US" sz="3200" spc="-20" dirty="0" smtClean="0">
                          <a:latin typeface="Arial"/>
                          <a:cs typeface="Arial"/>
                        </a:rPr>
                        <a:t>82.4</a:t>
                      </a:r>
                      <a:endParaRPr sz="3200" dirty="0">
                        <a:latin typeface="Arial"/>
                        <a:cs typeface="Arial"/>
                      </a:endParaRPr>
                    </a:p>
                    <a:p>
                      <a:pPr marL="106045" algn="ctr">
                        <a:lnSpc>
                          <a:spcPct val="100000"/>
                        </a:lnSpc>
                        <a:spcBef>
                          <a:spcPts val="5"/>
                        </a:spcBef>
                      </a:pPr>
                      <a:r>
                        <a:rPr sz="3200" spc="-10" dirty="0" smtClean="0">
                          <a:latin typeface="Arial"/>
                          <a:cs typeface="Arial"/>
                        </a:rPr>
                        <a:t>(</a:t>
                      </a:r>
                      <a:r>
                        <a:rPr lang="en-US" sz="3200" spc="-10" dirty="0" smtClean="0">
                          <a:latin typeface="Arial"/>
                          <a:cs typeface="Arial"/>
                        </a:rPr>
                        <a:t>46</a:t>
                      </a:r>
                      <a:r>
                        <a:rPr sz="3200" spc="-10" dirty="0" smtClean="0">
                          <a:latin typeface="Arial"/>
                          <a:cs typeface="Arial"/>
                        </a:rPr>
                        <a:t>-</a:t>
                      </a:r>
                      <a:r>
                        <a:rPr lang="en-US" sz="3200" spc="-10" dirty="0" smtClean="0">
                          <a:latin typeface="Arial"/>
                          <a:cs typeface="Arial"/>
                        </a:rPr>
                        <a:t>140</a:t>
                      </a:r>
                      <a:r>
                        <a:rPr sz="3200" spc="-10"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0001"/>
                  </a:ext>
                </a:extLst>
              </a:tr>
              <a:tr h="1097280">
                <a:tc>
                  <a:txBody>
                    <a:bodyPr/>
                    <a:lstStyle/>
                    <a:p>
                      <a:pPr marL="104139" marR="100330">
                        <a:lnSpc>
                          <a:spcPct val="100000"/>
                        </a:lnSpc>
                        <a:spcBef>
                          <a:spcPts val="260"/>
                        </a:spcBef>
                      </a:pPr>
                      <a:r>
                        <a:rPr lang="en-US" sz="2200" b="1" dirty="0" smtClean="0">
                          <a:solidFill>
                            <a:schemeClr val="tx1"/>
                          </a:solidFill>
                          <a:latin typeface="Arial"/>
                          <a:cs typeface="Arial"/>
                        </a:rPr>
                        <a:t>COM   (withdrew </a:t>
                      </a:r>
                    </a:p>
                    <a:p>
                      <a:pPr marL="104139" marR="100330">
                        <a:lnSpc>
                          <a:spcPct val="100000"/>
                        </a:lnSpc>
                        <a:spcBef>
                          <a:spcPts val="260"/>
                        </a:spcBef>
                      </a:pP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5"/>
                        </a:spcBef>
                      </a:pPr>
                      <a:r>
                        <a:rPr lang="en-US" sz="3200" dirty="0" smtClean="0">
                          <a:latin typeface="Arial"/>
                          <a:cs typeface="Arial"/>
                        </a:rPr>
                        <a:t>2</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5"/>
                        </a:spcBef>
                      </a:pPr>
                      <a:r>
                        <a:rPr lang="en-US" sz="3200" dirty="0" smtClean="0">
                          <a:latin typeface="Arial"/>
                          <a:cs typeface="Arial"/>
                        </a:rPr>
                        <a:t>2</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5"/>
                        </a:spcBef>
                      </a:pPr>
                      <a:r>
                        <a:rPr lang="en-US" sz="3200" dirty="0" smtClean="0">
                          <a:latin typeface="Arial"/>
                          <a:cs typeface="Arial"/>
                        </a:rPr>
                        <a:t>23</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2219368055"/>
                  </a:ext>
                </a:extLst>
              </a:tr>
              <a:tr h="1097280">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200" b="1" dirty="0" smtClean="0">
                          <a:solidFill>
                            <a:schemeClr val="tx1"/>
                          </a:solidFill>
                          <a:latin typeface="Arial"/>
                          <a:cs typeface="Arial"/>
                        </a:rPr>
                        <a:t>APB /Provost</a:t>
                      </a:r>
                      <a:br>
                        <a:rPr lang="en-US" sz="2200" b="1" dirty="0" smtClean="0">
                          <a:solidFill>
                            <a:schemeClr val="tx1"/>
                          </a:solidFill>
                          <a:latin typeface="Arial"/>
                          <a:cs typeface="Arial"/>
                        </a:rPr>
                      </a:br>
                      <a:r>
                        <a:rPr lang="en-US" sz="2200" b="1" dirty="0" smtClean="0">
                          <a:solidFill>
                            <a:schemeClr val="tx1"/>
                          </a:solidFill>
                          <a:latin typeface="Arial"/>
                          <a:cs typeface="Arial"/>
                        </a:rPr>
                        <a:t>(withdrew</a:t>
                      </a:r>
                      <a:r>
                        <a:rPr lang="en-US" sz="2200" b="1" baseline="0" dirty="0" smtClean="0">
                          <a:solidFill>
                            <a:schemeClr val="tx1"/>
                          </a:solidFill>
                          <a:latin typeface="Arial"/>
                          <a:cs typeface="Arial"/>
                        </a:rPr>
                        <a:t> </a:t>
                      </a:r>
                      <a:r>
                        <a:rPr lang="en-US" sz="2200" b="1" dirty="0" smtClean="0">
                          <a:solidFill>
                            <a:schemeClr val="tx1"/>
                          </a:solidFill>
                          <a:latin typeface="Arial"/>
                          <a:cs typeface="Arial"/>
                        </a:rPr>
                        <a:t/>
                      </a:r>
                      <a:br>
                        <a:rPr lang="en-US" sz="2200" b="1" dirty="0" smtClean="0">
                          <a:solidFill>
                            <a:schemeClr val="tx1"/>
                          </a:solidFill>
                          <a:latin typeface="Arial"/>
                          <a:cs typeface="Arial"/>
                        </a:rPr>
                      </a:br>
                      <a:r>
                        <a:rPr lang="en-US" sz="2200" b="1" dirty="0" smtClean="0">
                          <a:solidFill>
                            <a:schemeClr val="tx1"/>
                          </a:solidFill>
                          <a:latin typeface="Arial"/>
                          <a:cs typeface="Arial"/>
                        </a:rPr>
                        <a:t>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3505" algn="ctr">
                        <a:lnSpc>
                          <a:spcPct val="100000"/>
                        </a:lnSpc>
                        <a:spcBef>
                          <a:spcPts val="5"/>
                        </a:spcBef>
                      </a:pPr>
                      <a:r>
                        <a:rPr lang="en-US" sz="3200" dirty="0" smtClean="0">
                          <a:latin typeface="Arial"/>
                          <a:cs typeface="Arial"/>
                        </a:rPr>
                        <a:t>6</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5410" algn="ctr">
                        <a:lnSpc>
                          <a:spcPct val="100000"/>
                        </a:lnSpc>
                        <a:spcBef>
                          <a:spcPts val="5"/>
                        </a:spcBef>
                      </a:pPr>
                      <a:r>
                        <a:rPr lang="en-US" sz="3200" dirty="0" smtClean="0">
                          <a:latin typeface="Arial"/>
                          <a:cs typeface="Arial"/>
                        </a:rPr>
                        <a:t>0</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6045" algn="ctr">
                        <a:lnSpc>
                          <a:spcPct val="100000"/>
                        </a:lnSpc>
                        <a:spcBef>
                          <a:spcPts val="5"/>
                        </a:spcBef>
                      </a:pPr>
                      <a:r>
                        <a:rPr lang="en-US" sz="3200" dirty="0" smtClean="0">
                          <a:latin typeface="Arial"/>
                          <a:cs typeface="Arial"/>
                        </a:rPr>
                        <a:t>24</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extLst>
                  <a:ext uri="{0D108BD9-81ED-4DB2-BD59-A6C34878D82A}">
                    <a16:rowId xmlns:a16="http://schemas.microsoft.com/office/drawing/2014/main" val="2646516015"/>
                  </a:ext>
                </a:extLst>
              </a:tr>
            </a:tbl>
          </a:graphicData>
        </a:graphic>
      </p:graphicFrame>
    </p:spTree>
    <p:custDataLst>
      <p:tags r:id="rId1"/>
    </p:custDataLst>
    <p:extLst>
      <p:ext uri="{BB962C8B-B14F-4D97-AF65-F5344CB8AC3E}">
        <p14:creationId xmlns:p14="http://schemas.microsoft.com/office/powerpoint/2010/main" val="1018958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4035" y="505967"/>
            <a:ext cx="8151165" cy="627736"/>
          </a:xfrm>
          <a:prstGeom prst="rect">
            <a:avLst/>
          </a:prstGeom>
        </p:spPr>
        <p:txBody>
          <a:bodyPr vert="horz" wrap="square" lIns="0" tIns="12065" rIns="0" bIns="0" rtlCol="0">
            <a:spAutoFit/>
          </a:bodyPr>
          <a:lstStyle/>
          <a:p>
            <a:pPr marL="12700">
              <a:lnSpc>
                <a:spcPct val="100000"/>
              </a:lnSpc>
              <a:spcBef>
                <a:spcPts val="95"/>
              </a:spcBef>
            </a:pPr>
            <a:r>
              <a:rPr spc="-80" dirty="0" smtClean="0"/>
              <a:t>201</a:t>
            </a:r>
            <a:r>
              <a:rPr lang="en-US" spc="-80" dirty="0" smtClean="0"/>
              <a:t>8</a:t>
            </a:r>
            <a:r>
              <a:rPr spc="-80" dirty="0" smtClean="0"/>
              <a:t>-1</a:t>
            </a:r>
            <a:r>
              <a:rPr lang="en-US" spc="-80" dirty="0" smtClean="0"/>
              <a:t>9</a:t>
            </a:r>
            <a:r>
              <a:rPr spc="-80" dirty="0" smtClean="0"/>
              <a:t> </a:t>
            </a:r>
            <a:r>
              <a:rPr spc="-55" dirty="0"/>
              <a:t>P&amp;T </a:t>
            </a:r>
            <a:r>
              <a:rPr spc="-75" dirty="0"/>
              <a:t>Report </a:t>
            </a:r>
            <a:r>
              <a:rPr spc="-50" dirty="0"/>
              <a:t>for</a:t>
            </a:r>
            <a:r>
              <a:rPr spc="-509" dirty="0"/>
              <a:t> </a:t>
            </a:r>
            <a:r>
              <a:rPr spc="-10" dirty="0" smtClean="0"/>
              <a:t>the</a:t>
            </a:r>
            <a:r>
              <a:rPr lang="en-US" spc="-10" dirty="0" smtClean="0"/>
              <a:t> </a:t>
            </a:r>
            <a:r>
              <a:rPr spc="-10" dirty="0" err="1" smtClean="0"/>
              <a:t>C</a:t>
            </a:r>
            <a:r>
              <a:rPr lang="en-US" spc="-10" dirty="0" err="1" smtClean="0"/>
              <a:t>o</a:t>
            </a:r>
            <a:r>
              <a:rPr spc="-10" dirty="0" err="1" smtClean="0"/>
              <a:t>M</a:t>
            </a:r>
            <a:endParaRPr spc="-10" dirty="0"/>
          </a:p>
        </p:txBody>
      </p:sp>
      <p:sp>
        <p:nvSpPr>
          <p:cNvPr id="3" name="object 3"/>
          <p:cNvSpPr txBox="1"/>
          <p:nvPr/>
        </p:nvSpPr>
        <p:spPr>
          <a:xfrm>
            <a:off x="535634" y="1610613"/>
            <a:ext cx="8297469" cy="2993768"/>
          </a:xfrm>
          <a:prstGeom prst="rect">
            <a:avLst/>
          </a:prstGeom>
        </p:spPr>
        <p:txBody>
          <a:bodyPr vert="horz" wrap="square" lIns="0" tIns="13335" rIns="0" bIns="0" rtlCol="0">
            <a:spAutoFit/>
          </a:bodyPr>
          <a:lstStyle/>
          <a:p>
            <a:pPr marL="195580" indent="-182880">
              <a:lnSpc>
                <a:spcPct val="100000"/>
              </a:lnSpc>
              <a:spcBef>
                <a:spcPts val="105"/>
              </a:spcBef>
              <a:buClr>
                <a:srgbClr val="0037A2"/>
              </a:buClr>
              <a:buSzPct val="84375"/>
              <a:buChar char="•"/>
              <a:tabLst>
                <a:tab pos="195580" algn="l"/>
              </a:tabLst>
            </a:pPr>
            <a:r>
              <a:rPr lang="en-US" sz="3200" dirty="0" smtClean="0">
                <a:latin typeface="Arial"/>
                <a:cs typeface="Arial"/>
              </a:rPr>
              <a:t>Understanding the promotion and/or tenure process</a:t>
            </a:r>
          </a:p>
          <a:p>
            <a:pPr marL="195580" indent="-182880">
              <a:lnSpc>
                <a:spcPct val="100000"/>
              </a:lnSpc>
              <a:spcBef>
                <a:spcPts val="105"/>
              </a:spcBef>
              <a:buClr>
                <a:srgbClr val="0037A2"/>
              </a:buClr>
              <a:buSzPct val="84375"/>
              <a:buChar char="•"/>
              <a:tabLst>
                <a:tab pos="195580" algn="l"/>
              </a:tabLst>
            </a:pPr>
            <a:r>
              <a:rPr lang="en-US" sz="3200" dirty="0" smtClean="0">
                <a:latin typeface="Arial"/>
                <a:cs typeface="Arial"/>
              </a:rPr>
              <a:t>Dispelling some myths about the promotion and/or tenure process</a:t>
            </a:r>
          </a:p>
          <a:p>
            <a:pPr marL="195580" indent="-182880">
              <a:lnSpc>
                <a:spcPct val="100000"/>
              </a:lnSpc>
              <a:spcBef>
                <a:spcPts val="105"/>
              </a:spcBef>
              <a:buClr>
                <a:srgbClr val="0037A2"/>
              </a:buClr>
              <a:buSzPct val="84375"/>
              <a:buChar char="•"/>
              <a:tabLst>
                <a:tab pos="195580" algn="l"/>
              </a:tabLst>
            </a:pPr>
            <a:r>
              <a:rPr lang="en-US" sz="3200" dirty="0" smtClean="0">
                <a:latin typeface="Arial"/>
                <a:cs typeface="Arial"/>
              </a:rPr>
              <a:t>Characteristics of this past years successful promotion and/or tenure candidates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8316" y="417650"/>
            <a:ext cx="9141765" cy="1243289"/>
          </a:xfrm>
          <a:prstGeom prst="rect">
            <a:avLst/>
          </a:prstGeom>
        </p:spPr>
        <p:txBody>
          <a:bodyPr vert="horz" wrap="square" lIns="0" tIns="12065" rIns="0" bIns="0" rtlCol="0">
            <a:spAutoFit/>
          </a:bodyPr>
          <a:lstStyle/>
          <a:p>
            <a:pPr marL="12700">
              <a:lnSpc>
                <a:spcPct val="100000"/>
              </a:lnSpc>
              <a:spcBef>
                <a:spcPts val="95"/>
              </a:spcBef>
            </a:pPr>
            <a:r>
              <a:rPr spc="-145" dirty="0"/>
              <a:t>Tenure </a:t>
            </a:r>
            <a:r>
              <a:rPr spc="-95" dirty="0" smtClean="0"/>
              <a:t>Track</a:t>
            </a:r>
            <a:r>
              <a:rPr lang="en-US" spc="-95" dirty="0" smtClean="0"/>
              <a:t> Promotion to </a:t>
            </a:r>
            <a:r>
              <a:rPr spc="-95" dirty="0" smtClean="0"/>
              <a:t>Professor</a:t>
            </a:r>
            <a:r>
              <a:rPr lang="en-US" spc="-95" dirty="0" smtClean="0"/>
              <a:t>: Productivity at UF</a:t>
            </a:r>
            <a:endParaRPr spc="-95" dirty="0"/>
          </a:p>
        </p:txBody>
      </p:sp>
      <p:graphicFrame>
        <p:nvGraphicFramePr>
          <p:cNvPr id="3" name="object 3"/>
          <p:cNvGraphicFramePr>
            <a:graphicFrameLocks noGrp="1"/>
          </p:cNvGraphicFramePr>
          <p:nvPr>
            <p:extLst/>
          </p:nvPr>
        </p:nvGraphicFramePr>
        <p:xfrm>
          <a:off x="63498" y="1911350"/>
          <a:ext cx="9842499" cy="5723592"/>
        </p:xfrm>
        <a:graphic>
          <a:graphicData uri="http://schemas.openxmlformats.org/drawingml/2006/table">
            <a:tbl>
              <a:tblPr firstRow="1" bandRow="1">
                <a:tableStyleId>{2D5ABB26-0587-4C30-8999-92F81FD0307C}</a:tableStyleId>
              </a:tblPr>
              <a:tblGrid>
                <a:gridCol w="2259758">
                  <a:extLst>
                    <a:ext uri="{9D8B030D-6E8A-4147-A177-3AD203B41FA5}">
                      <a16:colId xmlns:a16="http://schemas.microsoft.com/office/drawing/2014/main" val="20000"/>
                    </a:ext>
                  </a:extLst>
                </a:gridCol>
                <a:gridCol w="2367366">
                  <a:extLst>
                    <a:ext uri="{9D8B030D-6E8A-4147-A177-3AD203B41FA5}">
                      <a16:colId xmlns:a16="http://schemas.microsoft.com/office/drawing/2014/main" val="20001"/>
                    </a:ext>
                  </a:extLst>
                </a:gridCol>
                <a:gridCol w="2486629">
                  <a:extLst>
                    <a:ext uri="{9D8B030D-6E8A-4147-A177-3AD203B41FA5}">
                      <a16:colId xmlns:a16="http://schemas.microsoft.com/office/drawing/2014/main" val="20002"/>
                    </a:ext>
                  </a:extLst>
                </a:gridCol>
                <a:gridCol w="2728746">
                  <a:extLst>
                    <a:ext uri="{9D8B030D-6E8A-4147-A177-3AD203B41FA5}">
                      <a16:colId xmlns:a16="http://schemas.microsoft.com/office/drawing/2014/main" val="20003"/>
                    </a:ext>
                  </a:extLst>
                </a:gridCol>
              </a:tblGrid>
              <a:tr h="1428977">
                <a:tc>
                  <a:txBody>
                    <a:bodyPr/>
                    <a:lstStyle/>
                    <a:p>
                      <a:pPr>
                        <a:lnSpc>
                          <a:spcPct val="100000"/>
                        </a:lnSpc>
                      </a:pPr>
                      <a:endParaRPr sz="2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3505" marR="213360" algn="ctr">
                        <a:lnSpc>
                          <a:spcPct val="100000"/>
                        </a:lnSpc>
                        <a:spcBef>
                          <a:spcPts val="219"/>
                        </a:spcBef>
                      </a:pPr>
                      <a:r>
                        <a:rPr sz="2400" b="1" spc="-35" dirty="0">
                          <a:solidFill>
                            <a:srgbClr val="FFFFFF"/>
                          </a:solidFill>
                          <a:latin typeface="Arial"/>
                          <a:cs typeface="Arial"/>
                        </a:rPr>
                        <a:t>Years</a:t>
                      </a:r>
                      <a:r>
                        <a:rPr sz="2400" b="1" spc="-195" dirty="0">
                          <a:solidFill>
                            <a:srgbClr val="FFFFFF"/>
                          </a:solidFill>
                          <a:latin typeface="Arial"/>
                          <a:cs typeface="Arial"/>
                        </a:rPr>
                        <a:t> </a:t>
                      </a:r>
                      <a:r>
                        <a:rPr sz="2400" b="1" spc="-5" dirty="0">
                          <a:solidFill>
                            <a:srgbClr val="FFFFFF"/>
                          </a:solidFill>
                          <a:latin typeface="Arial"/>
                          <a:cs typeface="Arial"/>
                        </a:rPr>
                        <a:t>at  </a:t>
                      </a:r>
                      <a:r>
                        <a:rPr sz="2400" b="1" spc="-5" dirty="0" smtClean="0">
                          <a:solidFill>
                            <a:srgbClr val="FFFFFF"/>
                          </a:solidFill>
                          <a:latin typeface="Arial"/>
                          <a:cs typeface="Arial"/>
                        </a:rPr>
                        <a:t>rank</a:t>
                      </a:r>
                      <a:r>
                        <a:rPr lang="en-US" sz="2400" b="1" spc="-5" dirty="0" smtClean="0">
                          <a:solidFill>
                            <a:srgbClr val="FFFFFF"/>
                          </a:solidFill>
                          <a:latin typeface="Arial"/>
                          <a:cs typeface="Arial"/>
                        </a:rPr>
                        <a:t> at </a:t>
                      </a:r>
                      <a:r>
                        <a:rPr sz="2400" b="1" spc="-25" dirty="0" smtClean="0">
                          <a:solidFill>
                            <a:srgbClr val="FFFFFF"/>
                          </a:solidFill>
                          <a:latin typeface="Arial"/>
                          <a:cs typeface="Arial"/>
                        </a:rPr>
                        <a:t>UF</a:t>
                      </a:r>
                      <a:endParaRPr sz="2400" dirty="0">
                        <a:latin typeface="Arial"/>
                        <a:cs typeface="Arial"/>
                      </a:endParaRPr>
                    </a:p>
                  </a:txBody>
                  <a:tcPr marL="0" marR="0" marT="2793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5410" marR="106680" algn="ctr">
                        <a:lnSpc>
                          <a:spcPct val="100000"/>
                        </a:lnSpc>
                        <a:spcBef>
                          <a:spcPts val="219"/>
                        </a:spcBef>
                      </a:pPr>
                      <a:r>
                        <a:rPr sz="2400" b="1" spc="-20" dirty="0">
                          <a:solidFill>
                            <a:srgbClr val="FFFFFF"/>
                          </a:solidFill>
                          <a:latin typeface="Arial"/>
                          <a:cs typeface="Arial"/>
                        </a:rPr>
                        <a:t>Book  </a:t>
                      </a:r>
                      <a:r>
                        <a:rPr sz="2400" b="1" dirty="0">
                          <a:solidFill>
                            <a:srgbClr val="FFFFFF"/>
                          </a:solidFill>
                          <a:latin typeface="Arial"/>
                          <a:cs typeface="Arial"/>
                        </a:rPr>
                        <a:t>Chapt</a:t>
                      </a:r>
                      <a:r>
                        <a:rPr sz="2400" b="1" spc="0" dirty="0">
                          <a:solidFill>
                            <a:srgbClr val="FFFFFF"/>
                          </a:solidFill>
                          <a:latin typeface="Arial"/>
                          <a:cs typeface="Arial"/>
                        </a:rPr>
                        <a:t>e</a:t>
                      </a:r>
                      <a:r>
                        <a:rPr sz="2400" b="1" dirty="0">
                          <a:solidFill>
                            <a:srgbClr val="FFFFFF"/>
                          </a:solidFill>
                          <a:latin typeface="Arial"/>
                          <a:cs typeface="Arial"/>
                        </a:rPr>
                        <a:t>rs</a:t>
                      </a:r>
                      <a:endParaRPr sz="2400" dirty="0">
                        <a:latin typeface="Arial"/>
                        <a:cs typeface="Arial"/>
                      </a:endParaRPr>
                    </a:p>
                  </a:txBody>
                  <a:tcPr marL="0" marR="0" marT="2793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6045" marR="158750" algn="ctr">
                        <a:lnSpc>
                          <a:spcPct val="100000"/>
                        </a:lnSpc>
                        <a:spcBef>
                          <a:spcPts val="240"/>
                        </a:spcBef>
                      </a:pPr>
                      <a:r>
                        <a:rPr sz="2400" b="1" spc="-5" dirty="0">
                          <a:solidFill>
                            <a:srgbClr val="FFFFFF"/>
                          </a:solidFill>
                          <a:latin typeface="Arial"/>
                          <a:cs typeface="Arial"/>
                        </a:rPr>
                        <a:t>Refereed  </a:t>
                      </a:r>
                      <a:r>
                        <a:rPr sz="2400" b="1" dirty="0">
                          <a:solidFill>
                            <a:srgbClr val="FFFFFF"/>
                          </a:solidFill>
                          <a:latin typeface="Arial"/>
                          <a:cs typeface="Arial"/>
                        </a:rPr>
                        <a:t>Publications</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extLst>
                  <a:ext uri="{0D108BD9-81ED-4DB2-BD59-A6C34878D82A}">
                    <a16:rowId xmlns:a16="http://schemas.microsoft.com/office/drawing/2014/main" val="10000"/>
                  </a:ext>
                </a:extLst>
              </a:tr>
              <a:tr h="1384073">
                <a:tc>
                  <a:txBody>
                    <a:bodyPr/>
                    <a:lstStyle/>
                    <a:p>
                      <a:pPr marL="103505" marR="199390">
                        <a:lnSpc>
                          <a:spcPct val="100000"/>
                        </a:lnSpc>
                        <a:spcBef>
                          <a:spcPts val="240"/>
                        </a:spcBef>
                      </a:pPr>
                      <a:r>
                        <a:rPr sz="2400" b="1" spc="-5" dirty="0">
                          <a:latin typeface="Arial"/>
                          <a:cs typeface="Arial"/>
                        </a:rPr>
                        <a:t>Fully  </a:t>
                      </a:r>
                      <a:r>
                        <a:rPr sz="2400" b="1" dirty="0">
                          <a:latin typeface="Arial"/>
                          <a:cs typeface="Arial"/>
                        </a:rPr>
                        <a:t>Su</a:t>
                      </a:r>
                      <a:r>
                        <a:rPr sz="2400" b="1" spc="0" dirty="0">
                          <a:latin typeface="Arial"/>
                          <a:cs typeface="Arial"/>
                        </a:rPr>
                        <a:t>p</a:t>
                      </a:r>
                      <a:r>
                        <a:rPr sz="2400" b="1" dirty="0">
                          <a:latin typeface="Arial"/>
                          <a:cs typeface="Arial"/>
                        </a:rPr>
                        <a:t>por</a:t>
                      </a:r>
                      <a:r>
                        <a:rPr sz="2400" b="1" spc="0" dirty="0">
                          <a:latin typeface="Arial"/>
                          <a:cs typeface="Arial"/>
                        </a:rPr>
                        <a:t>t</a:t>
                      </a:r>
                      <a:r>
                        <a:rPr sz="2400" b="1" dirty="0">
                          <a:latin typeface="Arial"/>
                          <a:cs typeface="Arial"/>
                        </a:rPr>
                        <a:t>ed  </a:t>
                      </a:r>
                      <a:r>
                        <a:rPr sz="2400" b="1" spc="-5" dirty="0">
                          <a:latin typeface="Arial"/>
                          <a:cs typeface="Arial"/>
                        </a:rPr>
                        <a:t>(</a:t>
                      </a:r>
                      <a:r>
                        <a:rPr sz="2400" b="1" spc="-5" dirty="0" smtClean="0">
                          <a:latin typeface="Arial"/>
                          <a:cs typeface="Arial"/>
                        </a:rPr>
                        <a:t>n=</a:t>
                      </a:r>
                      <a:r>
                        <a:rPr lang="en-US" sz="2400" b="1" spc="-5" dirty="0" smtClean="0">
                          <a:latin typeface="Arial"/>
                          <a:cs typeface="Arial"/>
                        </a:rPr>
                        <a:t>5</a:t>
                      </a:r>
                      <a:r>
                        <a:rPr sz="2400" b="1" spc="-5" dirty="0" smtClean="0">
                          <a:latin typeface="Arial"/>
                          <a:cs typeface="Arial"/>
                        </a:rPr>
                        <a:t>)</a:t>
                      </a:r>
                      <a:endParaRPr sz="2400" b="1" dirty="0">
                        <a:latin typeface="Arial"/>
                        <a:cs typeface="Arial"/>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185"/>
                        </a:spcBef>
                      </a:pPr>
                      <a:r>
                        <a:rPr lang="en-US" sz="3200" spc="-5" dirty="0" smtClean="0">
                          <a:latin typeface="Arial"/>
                          <a:cs typeface="Arial"/>
                        </a:rPr>
                        <a:t>6.4</a:t>
                      </a:r>
                      <a:endParaRPr sz="3200" dirty="0">
                        <a:latin typeface="Arial"/>
                        <a:cs typeface="Arial"/>
                      </a:endParaRPr>
                    </a:p>
                    <a:p>
                      <a:pPr marL="103505" algn="ctr">
                        <a:lnSpc>
                          <a:spcPct val="100000"/>
                        </a:lnSpc>
                        <a:spcBef>
                          <a:spcPts val="5"/>
                        </a:spcBef>
                      </a:pPr>
                      <a:r>
                        <a:rPr sz="3200" spc="-5" dirty="0" smtClean="0">
                          <a:latin typeface="Arial"/>
                          <a:cs typeface="Arial"/>
                        </a:rPr>
                        <a:t>(</a:t>
                      </a:r>
                      <a:r>
                        <a:rPr lang="en-US" sz="3200" spc="-5" dirty="0" smtClean="0">
                          <a:latin typeface="Arial"/>
                          <a:cs typeface="Arial"/>
                        </a:rPr>
                        <a:t>4</a:t>
                      </a:r>
                      <a:r>
                        <a:rPr sz="3200" spc="-5" dirty="0" smtClean="0">
                          <a:latin typeface="Arial"/>
                          <a:cs typeface="Arial"/>
                        </a:rPr>
                        <a:t>-</a:t>
                      </a:r>
                      <a:r>
                        <a:rPr lang="en-US" sz="3200" spc="-5" dirty="0" smtClean="0">
                          <a:latin typeface="Arial"/>
                          <a:cs typeface="Arial"/>
                        </a:rPr>
                        <a:t>8</a:t>
                      </a:r>
                      <a:r>
                        <a:rPr sz="3200" spc="-5"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185"/>
                        </a:spcBef>
                      </a:pPr>
                      <a:r>
                        <a:rPr lang="en-US" sz="3200" spc="-5" dirty="0" smtClean="0">
                          <a:latin typeface="Arial"/>
                          <a:cs typeface="Arial"/>
                        </a:rPr>
                        <a:t>2.8</a:t>
                      </a:r>
                      <a:endParaRPr sz="3200" dirty="0">
                        <a:latin typeface="Arial"/>
                        <a:cs typeface="Arial"/>
                      </a:endParaRPr>
                    </a:p>
                    <a:p>
                      <a:pPr marL="105410" algn="ctr">
                        <a:lnSpc>
                          <a:spcPct val="100000"/>
                        </a:lnSpc>
                        <a:spcBef>
                          <a:spcPts val="5"/>
                        </a:spcBef>
                      </a:pPr>
                      <a:r>
                        <a:rPr sz="3200" spc="-15" dirty="0" smtClean="0">
                          <a:latin typeface="Arial"/>
                          <a:cs typeface="Arial"/>
                        </a:rPr>
                        <a:t>(</a:t>
                      </a:r>
                      <a:r>
                        <a:rPr lang="en-US" sz="3200" spc="-15" dirty="0" smtClean="0">
                          <a:latin typeface="Arial"/>
                          <a:cs typeface="Arial"/>
                        </a:rPr>
                        <a:t>0</a:t>
                      </a:r>
                      <a:r>
                        <a:rPr sz="3200" spc="-15" dirty="0" smtClean="0">
                          <a:latin typeface="Arial"/>
                          <a:cs typeface="Arial"/>
                        </a:rPr>
                        <a:t>-</a:t>
                      </a:r>
                      <a:r>
                        <a:rPr lang="en-US" sz="3200" spc="-15" dirty="0" smtClean="0">
                          <a:latin typeface="Arial"/>
                          <a:cs typeface="Arial"/>
                        </a:rPr>
                        <a:t>5</a:t>
                      </a:r>
                      <a:r>
                        <a:rPr sz="3200" spc="-15"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185"/>
                        </a:spcBef>
                      </a:pPr>
                      <a:r>
                        <a:rPr lang="en-US" sz="3200" spc="-20" dirty="0" smtClean="0">
                          <a:latin typeface="Arial"/>
                          <a:cs typeface="Arial"/>
                        </a:rPr>
                        <a:t>44.8</a:t>
                      </a:r>
                      <a:endParaRPr sz="3200" dirty="0">
                        <a:latin typeface="Arial"/>
                        <a:cs typeface="Arial"/>
                      </a:endParaRPr>
                    </a:p>
                    <a:p>
                      <a:pPr marL="106045" algn="ctr">
                        <a:lnSpc>
                          <a:spcPct val="100000"/>
                        </a:lnSpc>
                        <a:spcBef>
                          <a:spcPts val="5"/>
                        </a:spcBef>
                      </a:pPr>
                      <a:r>
                        <a:rPr sz="3200" spc="-10" dirty="0" smtClean="0">
                          <a:latin typeface="Arial"/>
                          <a:cs typeface="Arial"/>
                        </a:rPr>
                        <a:t>(</a:t>
                      </a:r>
                      <a:r>
                        <a:rPr lang="en-US" sz="3200" spc="-10" dirty="0" smtClean="0">
                          <a:latin typeface="Arial"/>
                          <a:cs typeface="Arial"/>
                        </a:rPr>
                        <a:t>28</a:t>
                      </a:r>
                      <a:r>
                        <a:rPr sz="3200" spc="-10" dirty="0" smtClean="0">
                          <a:latin typeface="Arial"/>
                          <a:cs typeface="Arial"/>
                        </a:rPr>
                        <a:t>-</a:t>
                      </a:r>
                      <a:r>
                        <a:rPr lang="en-US" sz="3200" spc="-10" dirty="0" smtClean="0">
                          <a:latin typeface="Arial"/>
                          <a:cs typeface="Arial"/>
                        </a:rPr>
                        <a:t>74</a:t>
                      </a:r>
                      <a:r>
                        <a:rPr sz="3200" spc="-10" dirty="0" smtClean="0">
                          <a:latin typeface="Arial"/>
                          <a:cs typeface="Arial"/>
                        </a:rPr>
                        <a:t>)</a:t>
                      </a:r>
                      <a:endParaRPr sz="3200" dirty="0">
                        <a:latin typeface="Arial"/>
                        <a:cs typeface="Arial"/>
                      </a:endParaRPr>
                    </a:p>
                  </a:txBody>
                  <a:tcPr marL="0" marR="0" marT="23495"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0001"/>
                  </a:ext>
                </a:extLst>
              </a:tr>
              <a:tr h="1455271">
                <a:tc>
                  <a:txBody>
                    <a:bodyPr/>
                    <a:lstStyle/>
                    <a:p>
                      <a:pPr marL="104139" marR="100330">
                        <a:lnSpc>
                          <a:spcPct val="100000"/>
                        </a:lnSpc>
                        <a:spcBef>
                          <a:spcPts val="260"/>
                        </a:spcBef>
                      </a:pPr>
                      <a:r>
                        <a:rPr lang="en-US" sz="2400" b="1" dirty="0" smtClean="0">
                          <a:solidFill>
                            <a:schemeClr val="tx1"/>
                          </a:solidFill>
                          <a:latin typeface="Arial"/>
                          <a:cs typeface="Arial"/>
                        </a:rPr>
                        <a:t>COM   (withdrew</a:t>
                      </a:r>
                      <a:r>
                        <a:rPr lang="en-US" sz="2400" b="1" baseline="0" dirty="0" smtClean="0">
                          <a:solidFill>
                            <a:schemeClr val="tx1"/>
                          </a:solidFill>
                          <a:latin typeface="Arial"/>
                          <a:cs typeface="Arial"/>
                        </a:rPr>
                        <a:t> n=1)</a:t>
                      </a:r>
                      <a:endParaRPr lang="en-US" sz="2400" b="1" dirty="0" smtClean="0">
                        <a:solidFill>
                          <a:schemeClr val="tx1"/>
                        </a:solidFill>
                        <a:latin typeface="Arial"/>
                        <a:cs typeface="Arial"/>
                      </a:endParaRP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3505" algn="ctr">
                        <a:lnSpc>
                          <a:spcPct val="100000"/>
                        </a:lnSpc>
                        <a:spcBef>
                          <a:spcPts val="5"/>
                        </a:spcBef>
                      </a:pPr>
                      <a:r>
                        <a:rPr lang="en-US" sz="3200" dirty="0" smtClean="0">
                          <a:latin typeface="Arial"/>
                          <a:cs typeface="Arial"/>
                        </a:rPr>
                        <a:t>2</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5"/>
                        </a:spcBef>
                      </a:pPr>
                      <a:r>
                        <a:rPr lang="en-US" sz="3200" dirty="0" smtClean="0">
                          <a:latin typeface="Arial"/>
                          <a:cs typeface="Arial"/>
                        </a:rPr>
                        <a:t>0</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5"/>
                        </a:spcBef>
                      </a:pPr>
                      <a:r>
                        <a:rPr lang="en-US" sz="3200" dirty="0" smtClean="0">
                          <a:latin typeface="Arial"/>
                          <a:cs typeface="Arial"/>
                        </a:rPr>
                        <a:t>3</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3094580765"/>
                  </a:ext>
                </a:extLst>
              </a:tr>
              <a:tr h="1455271">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400" b="1" dirty="0" smtClean="0">
                          <a:solidFill>
                            <a:schemeClr val="tx1"/>
                          </a:solidFill>
                          <a:latin typeface="Arial"/>
                          <a:cs typeface="Arial"/>
                        </a:rPr>
                        <a:t>APB /Provost</a:t>
                      </a:r>
                      <a:br>
                        <a:rPr lang="en-US" sz="2400" b="1" dirty="0" smtClean="0">
                          <a:solidFill>
                            <a:schemeClr val="tx1"/>
                          </a:solidFill>
                          <a:latin typeface="Arial"/>
                          <a:cs typeface="Arial"/>
                        </a:rPr>
                      </a:br>
                      <a:r>
                        <a:rPr lang="en-US" sz="2400" b="1" dirty="0" smtClean="0">
                          <a:solidFill>
                            <a:schemeClr val="tx1"/>
                          </a:solidFill>
                          <a:latin typeface="Arial"/>
                          <a:cs typeface="Arial"/>
                        </a:rPr>
                        <a:t>(withdrew</a:t>
                      </a:r>
                      <a:r>
                        <a:rPr lang="en-US" sz="2400" b="1" baseline="0" dirty="0" smtClean="0">
                          <a:solidFill>
                            <a:schemeClr val="tx1"/>
                          </a:solidFill>
                          <a:latin typeface="Arial"/>
                          <a:cs typeface="Arial"/>
                        </a:rPr>
                        <a:t> n=1)</a:t>
                      </a:r>
                      <a:endParaRPr lang="en-US" sz="2400" b="1" dirty="0" smtClean="0">
                        <a:solidFill>
                          <a:schemeClr val="tx1"/>
                        </a:solidFill>
                        <a:latin typeface="Arial"/>
                        <a:cs typeface="Arial"/>
                      </a:endParaRP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3505" algn="ctr">
                        <a:lnSpc>
                          <a:spcPct val="100000"/>
                        </a:lnSpc>
                        <a:spcBef>
                          <a:spcPts val="5"/>
                        </a:spcBef>
                      </a:pPr>
                      <a:r>
                        <a:rPr lang="en-US" sz="3200" dirty="0" smtClean="0">
                          <a:latin typeface="Arial"/>
                          <a:cs typeface="Arial"/>
                        </a:rPr>
                        <a:t>2</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5410" algn="ctr">
                        <a:lnSpc>
                          <a:spcPct val="100000"/>
                        </a:lnSpc>
                        <a:spcBef>
                          <a:spcPts val="5"/>
                        </a:spcBef>
                      </a:pPr>
                      <a:r>
                        <a:rPr lang="en-US" sz="3200" dirty="0" smtClean="0">
                          <a:latin typeface="Arial"/>
                          <a:cs typeface="Arial"/>
                        </a:rPr>
                        <a:t>0</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6045" algn="ctr">
                        <a:lnSpc>
                          <a:spcPct val="100000"/>
                        </a:lnSpc>
                        <a:spcBef>
                          <a:spcPts val="5"/>
                        </a:spcBef>
                      </a:pPr>
                      <a:r>
                        <a:rPr lang="en-US" sz="3200" dirty="0" smtClean="0">
                          <a:latin typeface="Arial"/>
                          <a:cs typeface="Arial"/>
                        </a:rPr>
                        <a:t>3</a:t>
                      </a:r>
                      <a:endParaRPr sz="3200" dirty="0">
                        <a:latin typeface="Arial"/>
                        <a:cs typeface="Arial"/>
                      </a:endParaRPr>
                    </a:p>
                  </a:txBody>
                  <a:tcPr marL="0" marR="0" marT="234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extLst>
                  <a:ext uri="{0D108BD9-81ED-4DB2-BD59-A6C34878D82A}">
                    <a16:rowId xmlns:a16="http://schemas.microsoft.com/office/drawing/2014/main" val="365241354"/>
                  </a:ext>
                </a:extLst>
              </a:tr>
            </a:tbl>
          </a:graphicData>
        </a:graphic>
      </p:graphicFrame>
    </p:spTree>
    <p:custDataLst>
      <p:tags r:id="rId1"/>
    </p:custDataLst>
    <p:extLst>
      <p:ext uri="{BB962C8B-B14F-4D97-AF65-F5344CB8AC3E}">
        <p14:creationId xmlns:p14="http://schemas.microsoft.com/office/powerpoint/2010/main" val="746367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495300"/>
            <a:ext cx="9525000" cy="1243289"/>
          </a:xfrm>
          <a:prstGeom prst="rect">
            <a:avLst/>
          </a:prstGeom>
        </p:spPr>
        <p:txBody>
          <a:bodyPr vert="horz" wrap="square" lIns="0" tIns="12065" rIns="0" bIns="0" rtlCol="0">
            <a:spAutoFit/>
          </a:bodyPr>
          <a:lstStyle/>
          <a:p>
            <a:pPr marL="12700">
              <a:lnSpc>
                <a:spcPct val="100000"/>
              </a:lnSpc>
              <a:spcBef>
                <a:spcPts val="95"/>
              </a:spcBef>
            </a:pPr>
            <a:r>
              <a:rPr spc="-95" dirty="0" smtClean="0"/>
              <a:t>Multi-Mission</a:t>
            </a:r>
            <a:r>
              <a:rPr lang="en-US" spc="-95" dirty="0" smtClean="0"/>
              <a:t> Promotion to </a:t>
            </a:r>
            <a:r>
              <a:rPr spc="-80" dirty="0" smtClean="0"/>
              <a:t>Associate</a:t>
            </a:r>
            <a:r>
              <a:rPr spc="-775" dirty="0" smtClean="0"/>
              <a:t> </a:t>
            </a:r>
            <a:r>
              <a:rPr spc="-95" dirty="0" smtClean="0"/>
              <a:t>Professor</a:t>
            </a:r>
            <a:r>
              <a:rPr lang="en-US" spc="-95" dirty="0" smtClean="0"/>
              <a:t>: Productivity During </a:t>
            </a:r>
            <a:r>
              <a:rPr lang="en-US" spc="-95" dirty="0"/>
              <a:t>T</a:t>
            </a:r>
            <a:r>
              <a:rPr lang="en-US" spc="-95" dirty="0" smtClean="0"/>
              <a:t>ime at Rank</a:t>
            </a:r>
            <a:endParaRPr spc="-95" dirty="0"/>
          </a:p>
        </p:txBody>
      </p:sp>
      <p:graphicFrame>
        <p:nvGraphicFramePr>
          <p:cNvPr id="4" name="Table 3"/>
          <p:cNvGraphicFramePr>
            <a:graphicFrameLocks noGrp="1"/>
          </p:cNvGraphicFramePr>
          <p:nvPr>
            <p:extLst>
              <p:ext uri="{D42A27DB-BD31-4B8C-83A1-F6EECF244321}">
                <p14:modId xmlns:p14="http://schemas.microsoft.com/office/powerpoint/2010/main" val="2104739984"/>
              </p:ext>
            </p:extLst>
          </p:nvPr>
        </p:nvGraphicFramePr>
        <p:xfrm>
          <a:off x="237744" y="2386584"/>
          <a:ext cx="9143999" cy="4799705"/>
        </p:xfrm>
        <a:graphic>
          <a:graphicData uri="http://schemas.openxmlformats.org/drawingml/2006/table">
            <a:tbl>
              <a:tblPr firstRow="1" bandRow="1"/>
              <a:tblGrid>
                <a:gridCol w="1947685">
                  <a:extLst>
                    <a:ext uri="{9D8B030D-6E8A-4147-A177-3AD203B41FA5}">
                      <a16:colId xmlns:a16="http://schemas.microsoft.com/office/drawing/2014/main" val="2306506"/>
                    </a:ext>
                  </a:extLst>
                </a:gridCol>
                <a:gridCol w="2314456">
                  <a:extLst>
                    <a:ext uri="{9D8B030D-6E8A-4147-A177-3AD203B41FA5}">
                      <a16:colId xmlns:a16="http://schemas.microsoft.com/office/drawing/2014/main" val="2599774713"/>
                    </a:ext>
                  </a:extLst>
                </a:gridCol>
                <a:gridCol w="2314456">
                  <a:extLst>
                    <a:ext uri="{9D8B030D-6E8A-4147-A177-3AD203B41FA5}">
                      <a16:colId xmlns:a16="http://schemas.microsoft.com/office/drawing/2014/main" val="791867185"/>
                    </a:ext>
                  </a:extLst>
                </a:gridCol>
                <a:gridCol w="2567402">
                  <a:extLst>
                    <a:ext uri="{9D8B030D-6E8A-4147-A177-3AD203B41FA5}">
                      <a16:colId xmlns:a16="http://schemas.microsoft.com/office/drawing/2014/main" val="1304590335"/>
                    </a:ext>
                  </a:extLst>
                </a:gridCol>
              </a:tblGrid>
              <a:tr h="1444666">
                <a:tc>
                  <a:txBody>
                    <a:bodyPr/>
                    <a:lstStyle/>
                    <a:p>
                      <a:pPr algn="l" fontAlgn="t"/>
                      <a:r>
                        <a:rPr lang="en-US" sz="2400" b="0" i="0" u="none" strike="noStrike">
                          <a:solidFill>
                            <a:srgbClr val="000000"/>
                          </a:solidFill>
                          <a:effectLst/>
                          <a:latin typeface="Arial" panose="020B0604020202020204" pitchFamily="34" charset="0"/>
                        </a:rPr>
                        <a:t> </a:t>
                      </a:r>
                    </a:p>
                  </a:txBody>
                  <a:tcPr marL="5314" marR="5314" marT="531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dirty="0">
                          <a:solidFill>
                            <a:srgbClr val="FFFFFF"/>
                          </a:solidFill>
                          <a:effectLst/>
                          <a:latin typeface="Arial" panose="020B0604020202020204" pitchFamily="34" charset="0"/>
                        </a:rPr>
                        <a:t>Mean Years at Rank</a:t>
                      </a:r>
                      <a:br>
                        <a:rPr lang="en-US" sz="2400" b="1" i="0" u="none" strike="noStrike" dirty="0">
                          <a:solidFill>
                            <a:srgbClr val="FFFFFF"/>
                          </a:solidFill>
                          <a:effectLst/>
                          <a:latin typeface="Arial" panose="020B0604020202020204" pitchFamily="34" charset="0"/>
                        </a:rPr>
                      </a:br>
                      <a:r>
                        <a:rPr lang="en-US" sz="2400" b="1" i="0" u="none" strike="noStrike" dirty="0">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a:solidFill>
                            <a:srgbClr val="FFFFFF"/>
                          </a:solidFill>
                          <a:effectLst/>
                          <a:latin typeface="Arial" panose="020B0604020202020204" pitchFamily="34" charset="0"/>
                        </a:rPr>
                        <a:t>Mean # Books/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Chapters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a:solidFill>
                            <a:srgbClr val="FFFFFF"/>
                          </a:solidFill>
                          <a:effectLst/>
                          <a:latin typeface="Arial" panose="020B0604020202020204" pitchFamily="34" charset="0"/>
                        </a:rPr>
                        <a:t>Mean # Refereed Publications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extLst>
                  <a:ext uri="{0D108BD9-81ED-4DB2-BD59-A6C34878D82A}">
                    <a16:rowId xmlns:a16="http://schemas.microsoft.com/office/drawing/2014/main" val="3816547934"/>
                  </a:ext>
                </a:extLst>
              </a:tr>
              <a:tr h="965881">
                <a:tc>
                  <a:txBody>
                    <a:bodyPr/>
                    <a:lstStyle/>
                    <a:p>
                      <a:pPr algn="l" fontAlgn="ctr"/>
                      <a:r>
                        <a:rPr lang="en-US" sz="2400" b="1" i="0" u="none" strike="noStrike" dirty="0">
                          <a:solidFill>
                            <a:srgbClr val="000000"/>
                          </a:solidFill>
                          <a:effectLst/>
                          <a:latin typeface="Arial" panose="020B0604020202020204" pitchFamily="34" charset="0"/>
                        </a:rPr>
                        <a:t>Full  Support</a:t>
                      </a:r>
                      <a:br>
                        <a:rPr lang="en-US" sz="2400" b="1" i="0" u="none" strike="noStrike" dirty="0">
                          <a:solidFill>
                            <a:srgbClr val="000000"/>
                          </a:solidFill>
                          <a:effectLst/>
                          <a:latin typeface="Arial" panose="020B0604020202020204" pitchFamily="34" charset="0"/>
                        </a:rPr>
                      </a:br>
                      <a:r>
                        <a:rPr lang="en-US" sz="2400" b="1" i="0" u="none" strike="noStrike" dirty="0">
                          <a:solidFill>
                            <a:srgbClr val="000000"/>
                          </a:solidFill>
                          <a:effectLst/>
                          <a:latin typeface="Arial" panose="020B0604020202020204" pitchFamily="34" charset="0"/>
                        </a:rPr>
                        <a:t>(n=46)</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8.4</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(3-14)</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2.6</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(0-15)</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17.5</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(5-53)</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26596888"/>
                  </a:ext>
                </a:extLst>
              </a:tr>
              <a:tr h="965881">
                <a:tc>
                  <a:txBody>
                    <a:bodyPr/>
                    <a:lstStyle/>
                    <a:p>
                      <a:pPr algn="l" fontAlgn="ctr"/>
                      <a:r>
                        <a:rPr lang="en-US" sz="2400" b="1" i="0" u="none" strike="noStrike">
                          <a:solidFill>
                            <a:srgbClr val="000000"/>
                          </a:solidFill>
                          <a:effectLst/>
                          <a:latin typeface="Arial" panose="020B0604020202020204" pitchFamily="34" charset="0"/>
                        </a:rPr>
                        <a:t>COM</a:t>
                      </a:r>
                      <a:br>
                        <a:rPr lang="en-US" sz="2400" b="1" i="0" u="none" strike="noStrike">
                          <a:solidFill>
                            <a:srgbClr val="000000"/>
                          </a:solidFill>
                          <a:effectLst/>
                          <a:latin typeface="Arial" panose="020B0604020202020204" pitchFamily="34" charset="0"/>
                        </a:rPr>
                      </a:br>
                      <a:r>
                        <a:rPr lang="en-US" sz="2400" b="1" i="0" u="none" strike="noStrike">
                          <a:solidFill>
                            <a:srgbClr val="000000"/>
                          </a:solidFill>
                          <a:effectLst/>
                          <a:latin typeface="Arial" panose="020B0604020202020204" pitchFamily="34" charset="0"/>
                        </a:rPr>
                        <a:t>(withdrew n=3)</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6.3</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(4-8)</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dirty="0" smtClean="0">
                          <a:solidFill>
                            <a:srgbClr val="000000"/>
                          </a:solidFill>
                          <a:effectLst/>
                          <a:latin typeface="Arial" panose="020B0604020202020204" pitchFamily="34" charset="0"/>
                        </a:rPr>
                        <a:t>0.3</a:t>
                      </a:r>
                      <a:r>
                        <a:rPr lang="en-US" sz="3200" b="0" i="0" u="none" strike="noStrike" dirty="0">
                          <a:solidFill>
                            <a:srgbClr val="000000"/>
                          </a:solidFill>
                          <a:effectLst/>
                          <a:latin typeface="Arial" panose="020B0604020202020204" pitchFamily="34" charset="0"/>
                        </a:rPr>
                        <a:t/>
                      </a:r>
                      <a:br>
                        <a:rPr lang="en-US" sz="3200" b="0" i="0" u="none" strike="noStrike" dirty="0">
                          <a:solidFill>
                            <a:srgbClr val="000000"/>
                          </a:solidFill>
                          <a:effectLst/>
                          <a:latin typeface="Arial" panose="020B0604020202020204" pitchFamily="34" charset="0"/>
                        </a:rPr>
                      </a:br>
                      <a:r>
                        <a:rPr lang="en-US" sz="3200" b="0" i="0" u="none" strike="noStrike" dirty="0">
                          <a:solidFill>
                            <a:srgbClr val="000000"/>
                          </a:solidFill>
                          <a:effectLst/>
                          <a:latin typeface="Arial" panose="020B0604020202020204" pitchFamily="34" charset="0"/>
                        </a:rPr>
                        <a:t>(0-1)</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3</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(2-5)</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extLst>
                  <a:ext uri="{0D108BD9-81ED-4DB2-BD59-A6C34878D82A}">
                    <a16:rowId xmlns:a16="http://schemas.microsoft.com/office/drawing/2014/main" val="691551586"/>
                  </a:ext>
                </a:extLst>
              </a:tr>
              <a:tr h="1271771">
                <a:tc>
                  <a:txBody>
                    <a:bodyPr/>
                    <a:lstStyle/>
                    <a:p>
                      <a:pPr algn="l" fontAlgn="ctr"/>
                      <a:r>
                        <a:rPr lang="en-US" sz="2400" b="1" i="0" u="none" strike="noStrike">
                          <a:solidFill>
                            <a:srgbClr val="000000"/>
                          </a:solidFill>
                          <a:effectLst/>
                          <a:latin typeface="Arial" panose="020B0604020202020204" pitchFamily="34" charset="0"/>
                        </a:rPr>
                        <a:t>APB/Provost</a:t>
                      </a:r>
                      <a:br>
                        <a:rPr lang="en-US" sz="2400" b="1" i="0" u="none" strike="noStrike">
                          <a:solidFill>
                            <a:srgbClr val="000000"/>
                          </a:solidFill>
                          <a:effectLst/>
                          <a:latin typeface="Arial" panose="020B0604020202020204" pitchFamily="34" charset="0"/>
                        </a:rPr>
                      </a:br>
                      <a:r>
                        <a:rPr lang="en-US" sz="2400" b="1" i="0" u="none" strike="noStrike">
                          <a:solidFill>
                            <a:srgbClr val="000000"/>
                          </a:solidFill>
                          <a:effectLst/>
                          <a:latin typeface="Arial" panose="020B0604020202020204" pitchFamily="34" charset="0"/>
                        </a:rPr>
                        <a:t>(withdrew n=2)</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10</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(9-11)</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3.5</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(1-6)</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dirty="0">
                          <a:solidFill>
                            <a:srgbClr val="000000"/>
                          </a:solidFill>
                          <a:effectLst/>
                          <a:latin typeface="Arial" panose="020B0604020202020204" pitchFamily="34" charset="0"/>
                        </a:rPr>
                        <a:t>9.5</a:t>
                      </a:r>
                      <a:br>
                        <a:rPr lang="en-US" sz="3200" b="0" i="0" u="none" strike="noStrike" dirty="0">
                          <a:solidFill>
                            <a:srgbClr val="000000"/>
                          </a:solidFill>
                          <a:effectLst/>
                          <a:latin typeface="Arial" panose="020B0604020202020204" pitchFamily="34" charset="0"/>
                        </a:rPr>
                      </a:br>
                      <a:r>
                        <a:rPr lang="en-US" sz="3200" b="0" i="0" u="none" strike="noStrike" dirty="0">
                          <a:solidFill>
                            <a:srgbClr val="000000"/>
                          </a:solidFill>
                          <a:effectLst/>
                          <a:latin typeface="Arial" panose="020B0604020202020204" pitchFamily="34" charset="0"/>
                        </a:rPr>
                        <a:t>(2-5)</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extLst>
                  <a:ext uri="{0D108BD9-81ED-4DB2-BD59-A6C34878D82A}">
                    <a16:rowId xmlns:a16="http://schemas.microsoft.com/office/drawing/2014/main" val="1562527910"/>
                  </a:ext>
                </a:extLst>
              </a:tr>
            </a:tbl>
          </a:graphicData>
        </a:graphic>
      </p:graphicFrame>
    </p:spTree>
    <p:custDataLst>
      <p:tags r:id="rId1"/>
    </p:custDataLst>
    <p:extLst>
      <p:ext uri="{BB962C8B-B14F-4D97-AF65-F5344CB8AC3E}">
        <p14:creationId xmlns:p14="http://schemas.microsoft.com/office/powerpoint/2010/main" val="240018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469900"/>
            <a:ext cx="9144000" cy="1243289"/>
          </a:xfrm>
          <a:prstGeom prst="rect">
            <a:avLst/>
          </a:prstGeom>
        </p:spPr>
        <p:txBody>
          <a:bodyPr vert="horz" wrap="square" lIns="0" tIns="12065" rIns="0" bIns="0" rtlCol="0">
            <a:spAutoFit/>
          </a:bodyPr>
          <a:lstStyle/>
          <a:p>
            <a:pPr marL="12700">
              <a:lnSpc>
                <a:spcPct val="100000"/>
              </a:lnSpc>
              <a:spcBef>
                <a:spcPts val="95"/>
              </a:spcBef>
            </a:pPr>
            <a:r>
              <a:rPr spc="-95" dirty="0" smtClean="0"/>
              <a:t>Multi-Mission</a:t>
            </a:r>
            <a:r>
              <a:rPr lang="en-US" spc="-95" dirty="0" smtClean="0"/>
              <a:t> Promotion to </a:t>
            </a:r>
            <a:r>
              <a:rPr spc="-80" dirty="0" smtClean="0"/>
              <a:t>Associate</a:t>
            </a:r>
            <a:r>
              <a:rPr spc="-775" dirty="0" smtClean="0"/>
              <a:t> </a:t>
            </a:r>
            <a:r>
              <a:rPr spc="-95" dirty="0" smtClean="0"/>
              <a:t>Professor</a:t>
            </a:r>
            <a:r>
              <a:rPr lang="en-US" spc="-95" dirty="0" smtClean="0"/>
              <a:t>: Productivity at UF</a:t>
            </a:r>
            <a:endParaRPr spc="-95" dirty="0"/>
          </a:p>
        </p:txBody>
      </p:sp>
      <p:graphicFrame>
        <p:nvGraphicFramePr>
          <p:cNvPr id="4" name="Table 3"/>
          <p:cNvGraphicFramePr>
            <a:graphicFrameLocks noGrp="1"/>
          </p:cNvGraphicFramePr>
          <p:nvPr>
            <p:extLst/>
          </p:nvPr>
        </p:nvGraphicFramePr>
        <p:xfrm>
          <a:off x="304800" y="2286000"/>
          <a:ext cx="9065963" cy="4839467"/>
        </p:xfrm>
        <a:graphic>
          <a:graphicData uri="http://schemas.openxmlformats.org/drawingml/2006/table">
            <a:tbl>
              <a:tblPr firstRow="1" bandRow="1"/>
              <a:tblGrid>
                <a:gridCol w="1885684">
                  <a:extLst>
                    <a:ext uri="{9D8B030D-6E8A-4147-A177-3AD203B41FA5}">
                      <a16:colId xmlns:a16="http://schemas.microsoft.com/office/drawing/2014/main" val="1498295961"/>
                    </a:ext>
                  </a:extLst>
                </a:gridCol>
                <a:gridCol w="2340083">
                  <a:extLst>
                    <a:ext uri="{9D8B030D-6E8A-4147-A177-3AD203B41FA5}">
                      <a16:colId xmlns:a16="http://schemas.microsoft.com/office/drawing/2014/main" val="2525182655"/>
                    </a:ext>
                  </a:extLst>
                </a:gridCol>
                <a:gridCol w="2294705">
                  <a:extLst>
                    <a:ext uri="{9D8B030D-6E8A-4147-A177-3AD203B41FA5}">
                      <a16:colId xmlns:a16="http://schemas.microsoft.com/office/drawing/2014/main" val="2862406423"/>
                    </a:ext>
                  </a:extLst>
                </a:gridCol>
                <a:gridCol w="2545491">
                  <a:extLst>
                    <a:ext uri="{9D8B030D-6E8A-4147-A177-3AD203B41FA5}">
                      <a16:colId xmlns:a16="http://schemas.microsoft.com/office/drawing/2014/main" val="2126785089"/>
                    </a:ext>
                  </a:extLst>
                </a:gridCol>
              </a:tblGrid>
              <a:tr h="1477023">
                <a:tc>
                  <a:txBody>
                    <a:bodyPr/>
                    <a:lstStyle/>
                    <a:p>
                      <a:pPr algn="l" fontAlgn="t"/>
                      <a:r>
                        <a:rPr lang="en-US" sz="2400" b="0" i="0" u="none" strike="noStrike">
                          <a:solidFill>
                            <a:srgbClr val="000000"/>
                          </a:solidFill>
                          <a:effectLst/>
                          <a:latin typeface="Arial" panose="020B0604020202020204" pitchFamily="34" charset="0"/>
                        </a:rPr>
                        <a:t> </a:t>
                      </a:r>
                    </a:p>
                  </a:txBody>
                  <a:tcPr marL="5314" marR="5314" marT="5314"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a:solidFill>
                            <a:srgbClr val="FFFFFF"/>
                          </a:solidFill>
                          <a:effectLst/>
                          <a:latin typeface="Arial" panose="020B0604020202020204" pitchFamily="34" charset="0"/>
                        </a:rPr>
                        <a:t>Mean Years at UF</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a:solidFill>
                            <a:srgbClr val="FFFFFF"/>
                          </a:solidFill>
                          <a:effectLst/>
                          <a:latin typeface="Arial" panose="020B0604020202020204" pitchFamily="34" charset="0"/>
                        </a:rPr>
                        <a:t>Mean # Books/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Chapters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tc>
                  <a:txBody>
                    <a:bodyPr/>
                    <a:lstStyle/>
                    <a:p>
                      <a:pPr algn="ctr" fontAlgn="ctr"/>
                      <a:r>
                        <a:rPr lang="en-US" sz="2400" b="1" i="0" u="none" strike="noStrike">
                          <a:solidFill>
                            <a:srgbClr val="FFFFFF"/>
                          </a:solidFill>
                          <a:effectLst/>
                          <a:latin typeface="Arial" panose="020B0604020202020204" pitchFamily="34" charset="0"/>
                        </a:rPr>
                        <a:t>Mean # Refereed Publications</a:t>
                      </a:r>
                      <a:br>
                        <a:rPr lang="en-US" sz="2400" b="1" i="0" u="none" strike="noStrike">
                          <a:solidFill>
                            <a:srgbClr val="FFFFFF"/>
                          </a:solidFill>
                          <a:effectLst/>
                          <a:latin typeface="Arial" panose="020B0604020202020204" pitchFamily="34" charset="0"/>
                        </a:rPr>
                      </a:br>
                      <a:r>
                        <a:rPr lang="en-US" sz="2400" b="1" i="0" u="none" strike="noStrike">
                          <a:solidFill>
                            <a:srgbClr val="FFFFFF"/>
                          </a:solidFill>
                          <a:effectLst/>
                          <a:latin typeface="Arial" panose="020B0604020202020204" pitchFamily="34" charset="0"/>
                        </a:rPr>
                        <a:t>(Range)</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7A2"/>
                    </a:solidFill>
                  </a:tcPr>
                </a:tc>
                <a:extLst>
                  <a:ext uri="{0D108BD9-81ED-4DB2-BD59-A6C34878D82A}">
                    <a16:rowId xmlns:a16="http://schemas.microsoft.com/office/drawing/2014/main" val="1344173686"/>
                  </a:ext>
                </a:extLst>
              </a:tr>
              <a:tr h="987527">
                <a:tc>
                  <a:txBody>
                    <a:bodyPr/>
                    <a:lstStyle/>
                    <a:p>
                      <a:pPr algn="l" fontAlgn="ctr"/>
                      <a:r>
                        <a:rPr lang="en-US" sz="2400" b="1" i="0" u="none" strike="noStrike">
                          <a:solidFill>
                            <a:srgbClr val="000000"/>
                          </a:solidFill>
                          <a:effectLst/>
                          <a:latin typeface="Arial" panose="020B0604020202020204" pitchFamily="34" charset="0"/>
                        </a:rPr>
                        <a:t>Full  Support</a:t>
                      </a:r>
                      <a:br>
                        <a:rPr lang="en-US" sz="2400" b="1" i="0" u="none" strike="noStrike">
                          <a:solidFill>
                            <a:srgbClr val="000000"/>
                          </a:solidFill>
                          <a:effectLst/>
                          <a:latin typeface="Arial" panose="020B0604020202020204" pitchFamily="34" charset="0"/>
                        </a:rPr>
                      </a:br>
                      <a:r>
                        <a:rPr lang="en-US" sz="2400" b="1" i="0" u="none" strike="noStrike">
                          <a:solidFill>
                            <a:srgbClr val="000000"/>
                          </a:solidFill>
                          <a:effectLst/>
                          <a:latin typeface="Arial" panose="020B0604020202020204" pitchFamily="34" charset="0"/>
                        </a:rPr>
                        <a:t>(n=46)</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6.7</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(3-14)</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2.2</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(0-15)</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tc>
                  <a:txBody>
                    <a:bodyPr/>
                    <a:lstStyle/>
                    <a:p>
                      <a:pPr algn="ctr" fontAlgn="ctr"/>
                      <a:r>
                        <a:rPr lang="en-US" sz="3200" b="0" i="0" u="none" strike="noStrike">
                          <a:solidFill>
                            <a:srgbClr val="000000"/>
                          </a:solidFill>
                          <a:effectLst/>
                          <a:latin typeface="Arial" panose="020B0604020202020204" pitchFamily="34" charset="0"/>
                        </a:rPr>
                        <a:t>12.4</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(0-50)</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736098047"/>
                  </a:ext>
                </a:extLst>
              </a:tr>
              <a:tr h="987527">
                <a:tc>
                  <a:txBody>
                    <a:bodyPr/>
                    <a:lstStyle/>
                    <a:p>
                      <a:pPr algn="l" fontAlgn="ctr"/>
                      <a:r>
                        <a:rPr lang="en-US" sz="2400" b="1" i="0" u="none" strike="noStrike">
                          <a:solidFill>
                            <a:srgbClr val="000000"/>
                          </a:solidFill>
                          <a:effectLst/>
                          <a:latin typeface="Arial" panose="020B0604020202020204" pitchFamily="34" charset="0"/>
                        </a:rPr>
                        <a:t>COM</a:t>
                      </a:r>
                      <a:br>
                        <a:rPr lang="en-US" sz="2400" b="1" i="0" u="none" strike="noStrike">
                          <a:solidFill>
                            <a:srgbClr val="000000"/>
                          </a:solidFill>
                          <a:effectLst/>
                          <a:latin typeface="Arial" panose="020B0604020202020204" pitchFamily="34" charset="0"/>
                        </a:rPr>
                      </a:br>
                      <a:r>
                        <a:rPr lang="en-US" sz="2400" b="1" i="0" u="none" strike="noStrike">
                          <a:solidFill>
                            <a:srgbClr val="000000"/>
                          </a:solidFill>
                          <a:effectLst/>
                          <a:latin typeface="Arial" panose="020B0604020202020204" pitchFamily="34" charset="0"/>
                        </a:rPr>
                        <a:t>(withdrew n=3)</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6.3</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(4-8)</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dirty="0" smtClean="0">
                          <a:solidFill>
                            <a:srgbClr val="000000"/>
                          </a:solidFill>
                          <a:effectLst/>
                          <a:latin typeface="Arial" panose="020B0604020202020204" pitchFamily="34" charset="0"/>
                        </a:rPr>
                        <a:t>0.3</a:t>
                      </a:r>
                      <a:r>
                        <a:rPr lang="en-US" sz="3200" b="0" i="0" u="none" strike="noStrike" dirty="0">
                          <a:solidFill>
                            <a:srgbClr val="000000"/>
                          </a:solidFill>
                          <a:effectLst/>
                          <a:latin typeface="Arial" panose="020B0604020202020204" pitchFamily="34" charset="0"/>
                        </a:rPr>
                        <a:t/>
                      </a:r>
                      <a:br>
                        <a:rPr lang="en-US" sz="3200" b="0" i="0" u="none" strike="noStrike" dirty="0">
                          <a:solidFill>
                            <a:srgbClr val="000000"/>
                          </a:solidFill>
                          <a:effectLst/>
                          <a:latin typeface="Arial" panose="020B0604020202020204" pitchFamily="34" charset="0"/>
                        </a:rPr>
                      </a:br>
                      <a:r>
                        <a:rPr lang="en-US" sz="3200" b="0" i="0" u="none" strike="noStrike" dirty="0">
                          <a:solidFill>
                            <a:srgbClr val="000000"/>
                          </a:solidFill>
                          <a:effectLst/>
                          <a:latin typeface="Arial" panose="020B0604020202020204" pitchFamily="34" charset="0"/>
                        </a:rPr>
                        <a:t>(0-1)</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tc>
                  <a:txBody>
                    <a:bodyPr/>
                    <a:lstStyle/>
                    <a:p>
                      <a:pPr algn="ctr" fontAlgn="ctr"/>
                      <a:r>
                        <a:rPr lang="en-US" sz="3200" b="0" i="0" u="none" strike="noStrike">
                          <a:solidFill>
                            <a:srgbClr val="000000"/>
                          </a:solidFill>
                          <a:effectLst/>
                          <a:latin typeface="Arial" panose="020B0604020202020204" pitchFamily="34" charset="0"/>
                        </a:rPr>
                        <a:t>2.3</a:t>
                      </a:r>
                      <a:br>
                        <a:rPr lang="en-US" sz="3200" b="0" i="0" u="none" strike="noStrike">
                          <a:solidFill>
                            <a:srgbClr val="000000"/>
                          </a:solidFill>
                          <a:effectLst/>
                          <a:latin typeface="Arial" panose="020B0604020202020204" pitchFamily="34" charset="0"/>
                        </a:rPr>
                      </a:br>
                      <a:r>
                        <a:rPr lang="en-US" sz="3200" b="0" i="0" u="none" strike="noStrike">
                          <a:solidFill>
                            <a:srgbClr val="000000"/>
                          </a:solidFill>
                          <a:effectLst/>
                          <a:latin typeface="Arial" panose="020B0604020202020204" pitchFamily="34" charset="0"/>
                        </a:rPr>
                        <a:t>(2-3)</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E"/>
                    </a:solidFill>
                  </a:tcPr>
                </a:tc>
                <a:extLst>
                  <a:ext uri="{0D108BD9-81ED-4DB2-BD59-A6C34878D82A}">
                    <a16:rowId xmlns:a16="http://schemas.microsoft.com/office/drawing/2014/main" val="1493767449"/>
                  </a:ext>
                </a:extLst>
              </a:tr>
              <a:tr h="1272323">
                <a:tc>
                  <a:txBody>
                    <a:bodyPr/>
                    <a:lstStyle/>
                    <a:p>
                      <a:pPr algn="l" fontAlgn="ctr"/>
                      <a:r>
                        <a:rPr lang="en-US" sz="2400" b="1" i="0" u="none" strike="noStrike">
                          <a:solidFill>
                            <a:srgbClr val="000000"/>
                          </a:solidFill>
                          <a:effectLst/>
                          <a:latin typeface="Arial" panose="020B0604020202020204" pitchFamily="34" charset="0"/>
                        </a:rPr>
                        <a:t>APB/Provost</a:t>
                      </a:r>
                      <a:br>
                        <a:rPr lang="en-US" sz="2400" b="1" i="0" u="none" strike="noStrike">
                          <a:solidFill>
                            <a:srgbClr val="000000"/>
                          </a:solidFill>
                          <a:effectLst/>
                          <a:latin typeface="Arial" panose="020B0604020202020204" pitchFamily="34" charset="0"/>
                        </a:rPr>
                      </a:br>
                      <a:r>
                        <a:rPr lang="en-US" sz="2400" b="1" i="0" u="none" strike="noStrike">
                          <a:solidFill>
                            <a:srgbClr val="000000"/>
                          </a:solidFill>
                          <a:effectLst/>
                          <a:latin typeface="Arial" panose="020B0604020202020204" pitchFamily="34" charset="0"/>
                        </a:rPr>
                        <a:t>(withdrew n=2)</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dirty="0" smtClean="0">
                          <a:solidFill>
                            <a:srgbClr val="000000"/>
                          </a:solidFill>
                          <a:effectLst/>
                          <a:latin typeface="Arial" panose="020B0604020202020204" pitchFamily="34" charset="0"/>
                        </a:rPr>
                        <a:t>3</a:t>
                      </a:r>
                    </a:p>
                    <a:p>
                      <a:pPr algn="ctr" fontAlgn="ctr"/>
                      <a:r>
                        <a:rPr lang="en-US" sz="3200" b="0" i="0" u="none" strike="noStrike" dirty="0" smtClean="0">
                          <a:solidFill>
                            <a:srgbClr val="000000"/>
                          </a:solidFill>
                          <a:effectLst/>
                          <a:latin typeface="Arial" panose="020B0604020202020204" pitchFamily="34" charset="0"/>
                        </a:rPr>
                        <a:t>(3-3)</a:t>
                      </a:r>
                      <a:endParaRPr lang="en-US" sz="3200" b="0" i="0" u="none" strike="noStrike" dirty="0">
                        <a:solidFill>
                          <a:srgbClr val="000000"/>
                        </a:solidFill>
                        <a:effectLst/>
                        <a:latin typeface="Arial" panose="020B0604020202020204" pitchFamily="34" charset="0"/>
                      </a:endParaRP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dirty="0" smtClean="0">
                          <a:solidFill>
                            <a:srgbClr val="000000"/>
                          </a:solidFill>
                          <a:effectLst/>
                          <a:latin typeface="Arial" panose="020B0604020202020204" pitchFamily="34" charset="0"/>
                        </a:rPr>
                        <a:t>2</a:t>
                      </a:r>
                    </a:p>
                    <a:p>
                      <a:pPr algn="ctr" fontAlgn="ctr"/>
                      <a:r>
                        <a:rPr lang="en-US" sz="3200" b="0" i="0" u="none" strike="noStrike" dirty="0" smtClean="0">
                          <a:solidFill>
                            <a:srgbClr val="000000"/>
                          </a:solidFill>
                          <a:effectLst/>
                          <a:latin typeface="Arial" panose="020B0604020202020204" pitchFamily="34" charset="0"/>
                        </a:rPr>
                        <a:t>(0-4)</a:t>
                      </a:r>
                      <a:endParaRPr lang="en-US" sz="3200" b="0" i="0" u="none" strike="noStrike" dirty="0">
                        <a:solidFill>
                          <a:srgbClr val="000000"/>
                        </a:solidFill>
                        <a:effectLst/>
                        <a:latin typeface="Arial" panose="020B0604020202020204" pitchFamily="34" charset="0"/>
                      </a:endParaRP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tc>
                  <a:txBody>
                    <a:bodyPr/>
                    <a:lstStyle/>
                    <a:p>
                      <a:pPr algn="ctr" fontAlgn="ctr"/>
                      <a:r>
                        <a:rPr lang="en-US" sz="3200" b="0" i="0" u="none" strike="noStrike" dirty="0" smtClean="0">
                          <a:solidFill>
                            <a:srgbClr val="000000"/>
                          </a:solidFill>
                          <a:effectLst/>
                          <a:latin typeface="Arial" panose="020B0604020202020204" pitchFamily="34" charset="0"/>
                        </a:rPr>
                        <a:t>1</a:t>
                      </a:r>
                    </a:p>
                    <a:p>
                      <a:pPr algn="ctr" fontAlgn="ctr"/>
                      <a:r>
                        <a:rPr lang="en-US" sz="3200" b="0" i="0" u="none" strike="noStrike" dirty="0" smtClean="0">
                          <a:solidFill>
                            <a:srgbClr val="000000"/>
                          </a:solidFill>
                          <a:effectLst/>
                          <a:latin typeface="Arial" panose="020B0604020202020204" pitchFamily="34" charset="0"/>
                        </a:rPr>
                        <a:t>(1-1)</a:t>
                      </a:r>
                    </a:p>
                  </a:txBody>
                  <a:tcPr marL="5314" marR="5314" marT="53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E8EE"/>
                    </a:solidFill>
                  </a:tcPr>
                </a:tc>
                <a:extLst>
                  <a:ext uri="{0D108BD9-81ED-4DB2-BD59-A6C34878D82A}">
                    <a16:rowId xmlns:a16="http://schemas.microsoft.com/office/drawing/2014/main" val="950555307"/>
                  </a:ext>
                </a:extLst>
              </a:tr>
            </a:tbl>
          </a:graphicData>
        </a:graphic>
      </p:graphicFrame>
    </p:spTree>
    <p:custDataLst>
      <p:tags r:id="rId1"/>
    </p:custDataLst>
    <p:extLst>
      <p:ext uri="{BB962C8B-B14F-4D97-AF65-F5344CB8AC3E}">
        <p14:creationId xmlns:p14="http://schemas.microsoft.com/office/powerpoint/2010/main" val="4002232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2600" y="508000"/>
            <a:ext cx="8789416" cy="1243289"/>
          </a:xfrm>
          <a:prstGeom prst="rect">
            <a:avLst/>
          </a:prstGeom>
        </p:spPr>
        <p:txBody>
          <a:bodyPr vert="horz" wrap="square" lIns="0" tIns="12065" rIns="0" bIns="0" rtlCol="0">
            <a:spAutoFit/>
          </a:bodyPr>
          <a:lstStyle/>
          <a:p>
            <a:pPr marL="12700">
              <a:lnSpc>
                <a:spcPct val="100000"/>
              </a:lnSpc>
              <a:spcBef>
                <a:spcPts val="95"/>
              </a:spcBef>
            </a:pPr>
            <a:r>
              <a:rPr spc="-95" dirty="0" smtClean="0"/>
              <a:t>Multi-Mission</a:t>
            </a:r>
            <a:r>
              <a:rPr lang="en-US" spc="-95" dirty="0" smtClean="0"/>
              <a:t> </a:t>
            </a:r>
            <a:r>
              <a:rPr spc="-95" dirty="0" smtClean="0"/>
              <a:t>Professors</a:t>
            </a:r>
            <a:r>
              <a:rPr lang="en-US" spc="-95" dirty="0"/>
              <a:t>: Productivity over Academic Career</a:t>
            </a:r>
            <a:endParaRPr spc="-95" dirty="0"/>
          </a:p>
        </p:txBody>
      </p:sp>
      <p:graphicFrame>
        <p:nvGraphicFramePr>
          <p:cNvPr id="3" name="object 3"/>
          <p:cNvGraphicFramePr>
            <a:graphicFrameLocks noGrp="1"/>
          </p:cNvGraphicFramePr>
          <p:nvPr>
            <p:extLst>
              <p:ext uri="{D42A27DB-BD31-4B8C-83A1-F6EECF244321}">
                <p14:modId xmlns:p14="http://schemas.microsoft.com/office/powerpoint/2010/main" val="1697195109"/>
              </p:ext>
            </p:extLst>
          </p:nvPr>
        </p:nvGraphicFramePr>
        <p:xfrm>
          <a:off x="381000" y="1905000"/>
          <a:ext cx="8964168" cy="4684649"/>
        </p:xfrm>
        <a:graphic>
          <a:graphicData uri="http://schemas.openxmlformats.org/drawingml/2006/table">
            <a:tbl>
              <a:tblPr firstRow="1" bandRow="1">
                <a:tableStyleId>{2D5ABB26-0587-4C30-8999-92F81FD0307C}</a:tableStyleId>
              </a:tblPr>
              <a:tblGrid>
                <a:gridCol w="2708297">
                  <a:extLst>
                    <a:ext uri="{9D8B030D-6E8A-4147-A177-3AD203B41FA5}">
                      <a16:colId xmlns:a16="http://schemas.microsoft.com/office/drawing/2014/main" val="20000"/>
                    </a:ext>
                  </a:extLst>
                </a:gridCol>
                <a:gridCol w="1912840">
                  <a:extLst>
                    <a:ext uri="{9D8B030D-6E8A-4147-A177-3AD203B41FA5}">
                      <a16:colId xmlns:a16="http://schemas.microsoft.com/office/drawing/2014/main" val="20001"/>
                    </a:ext>
                  </a:extLst>
                </a:gridCol>
                <a:gridCol w="1965793">
                  <a:extLst>
                    <a:ext uri="{9D8B030D-6E8A-4147-A177-3AD203B41FA5}">
                      <a16:colId xmlns:a16="http://schemas.microsoft.com/office/drawing/2014/main" val="20002"/>
                    </a:ext>
                  </a:extLst>
                </a:gridCol>
                <a:gridCol w="2377238">
                  <a:extLst>
                    <a:ext uri="{9D8B030D-6E8A-4147-A177-3AD203B41FA5}">
                      <a16:colId xmlns:a16="http://schemas.microsoft.com/office/drawing/2014/main" val="20003"/>
                    </a:ext>
                  </a:extLst>
                </a:gridCol>
              </a:tblGrid>
              <a:tr h="1295654">
                <a:tc>
                  <a:txBody>
                    <a:bodyPr/>
                    <a:lstStyle/>
                    <a:p>
                      <a:pPr algn="ctr">
                        <a:lnSpc>
                          <a:spcPct val="100000"/>
                        </a:lnSpc>
                      </a:pPr>
                      <a:endParaRPr sz="2400" b="1" dirty="0">
                        <a:latin typeface="+mj-lt"/>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4139" algn="ctr">
                        <a:lnSpc>
                          <a:spcPct val="100000"/>
                        </a:lnSpc>
                        <a:spcBef>
                          <a:spcPts val="250"/>
                        </a:spcBef>
                      </a:pPr>
                      <a:r>
                        <a:rPr sz="2400" b="1" spc="-20" dirty="0">
                          <a:solidFill>
                            <a:srgbClr val="FFFFFF"/>
                          </a:solidFill>
                          <a:latin typeface="+mj-lt"/>
                          <a:cs typeface="Arial"/>
                        </a:rPr>
                        <a:t>Years</a:t>
                      </a:r>
                      <a:r>
                        <a:rPr sz="2400" b="1" spc="-110" dirty="0">
                          <a:solidFill>
                            <a:srgbClr val="FFFFFF"/>
                          </a:solidFill>
                          <a:latin typeface="+mj-lt"/>
                          <a:cs typeface="Arial"/>
                        </a:rPr>
                        <a:t> </a:t>
                      </a:r>
                      <a:r>
                        <a:rPr sz="2400" b="1" dirty="0" smtClean="0">
                          <a:solidFill>
                            <a:srgbClr val="FFFFFF"/>
                          </a:solidFill>
                          <a:latin typeface="+mj-lt"/>
                          <a:cs typeface="Arial"/>
                        </a:rPr>
                        <a:t>at</a:t>
                      </a:r>
                      <a:r>
                        <a:rPr lang="en-US" sz="2400" b="1" baseline="0" dirty="0" smtClean="0">
                          <a:solidFill>
                            <a:schemeClr val="tx1"/>
                          </a:solidFill>
                          <a:latin typeface="+mj-lt"/>
                          <a:cs typeface="Arial"/>
                        </a:rPr>
                        <a:t> </a:t>
                      </a:r>
                      <a:r>
                        <a:rPr lang="en-US" sz="2400" b="1" dirty="0" smtClean="0">
                          <a:solidFill>
                            <a:srgbClr val="FFFFFF"/>
                          </a:solidFill>
                          <a:latin typeface="+mj-lt"/>
                          <a:cs typeface="Arial"/>
                        </a:rPr>
                        <a:t>R</a:t>
                      </a:r>
                      <a:r>
                        <a:rPr sz="2400" b="1" dirty="0" smtClean="0">
                          <a:solidFill>
                            <a:srgbClr val="FFFFFF"/>
                          </a:solidFill>
                          <a:latin typeface="+mj-lt"/>
                          <a:cs typeface="Arial"/>
                        </a:rPr>
                        <a:t>ank</a:t>
                      </a:r>
                      <a:endParaRPr sz="2400" b="1" dirty="0">
                        <a:latin typeface="+mj-lt"/>
                        <a:cs typeface="Arial"/>
                      </a:endParaRP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5410" algn="ctr">
                        <a:lnSpc>
                          <a:spcPct val="100000"/>
                        </a:lnSpc>
                        <a:spcBef>
                          <a:spcPts val="250"/>
                        </a:spcBef>
                      </a:pPr>
                      <a:r>
                        <a:rPr sz="2400" b="1" dirty="0">
                          <a:solidFill>
                            <a:srgbClr val="FFFFFF"/>
                          </a:solidFill>
                          <a:latin typeface="+mj-lt"/>
                          <a:cs typeface="Arial"/>
                        </a:rPr>
                        <a:t>Book</a:t>
                      </a:r>
                      <a:endParaRPr sz="2400" b="1" dirty="0">
                        <a:latin typeface="+mj-lt"/>
                        <a:cs typeface="Arial"/>
                      </a:endParaRPr>
                    </a:p>
                    <a:p>
                      <a:pPr marL="105410" algn="ctr">
                        <a:lnSpc>
                          <a:spcPct val="100000"/>
                        </a:lnSpc>
                      </a:pPr>
                      <a:r>
                        <a:rPr sz="2400" b="1" dirty="0">
                          <a:solidFill>
                            <a:srgbClr val="FFFFFF"/>
                          </a:solidFill>
                          <a:latin typeface="+mj-lt"/>
                          <a:cs typeface="Arial"/>
                        </a:rPr>
                        <a:t>Chapters</a:t>
                      </a:r>
                      <a:endParaRPr sz="2400" b="1" dirty="0">
                        <a:latin typeface="+mj-lt"/>
                        <a:cs typeface="Arial"/>
                      </a:endParaRP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6045" marR="191770" algn="ctr">
                        <a:lnSpc>
                          <a:spcPct val="100000"/>
                        </a:lnSpc>
                        <a:spcBef>
                          <a:spcPts val="270"/>
                        </a:spcBef>
                      </a:pPr>
                      <a:r>
                        <a:rPr sz="2400" b="1" spc="-5" dirty="0" smtClean="0">
                          <a:solidFill>
                            <a:srgbClr val="FFFFFF"/>
                          </a:solidFill>
                          <a:latin typeface="+mj-lt"/>
                          <a:cs typeface="Arial"/>
                        </a:rPr>
                        <a:t>Refereed  </a:t>
                      </a:r>
                      <a:r>
                        <a:rPr sz="2400" b="1" spc="-5" dirty="0">
                          <a:solidFill>
                            <a:srgbClr val="FFFFFF"/>
                          </a:solidFill>
                          <a:latin typeface="+mj-lt"/>
                          <a:cs typeface="Arial"/>
                        </a:rPr>
                        <a:t>P</a:t>
                      </a:r>
                      <a:r>
                        <a:rPr sz="2400" b="1" dirty="0">
                          <a:solidFill>
                            <a:srgbClr val="FFFFFF"/>
                          </a:solidFill>
                          <a:latin typeface="+mj-lt"/>
                          <a:cs typeface="Arial"/>
                        </a:rPr>
                        <a:t>ubli</a:t>
                      </a:r>
                      <a:r>
                        <a:rPr sz="2400" b="1" spc="-5" dirty="0">
                          <a:solidFill>
                            <a:srgbClr val="FFFFFF"/>
                          </a:solidFill>
                          <a:latin typeface="+mj-lt"/>
                          <a:cs typeface="Arial"/>
                        </a:rPr>
                        <a:t>c</a:t>
                      </a:r>
                      <a:r>
                        <a:rPr sz="2400" b="1" spc="-20" dirty="0">
                          <a:solidFill>
                            <a:srgbClr val="FFFFFF"/>
                          </a:solidFill>
                          <a:latin typeface="+mj-lt"/>
                          <a:cs typeface="Arial"/>
                        </a:rPr>
                        <a:t>a</a:t>
                      </a:r>
                      <a:r>
                        <a:rPr sz="2400" b="1" dirty="0">
                          <a:solidFill>
                            <a:srgbClr val="FFFFFF"/>
                          </a:solidFill>
                          <a:latin typeface="+mj-lt"/>
                          <a:cs typeface="Arial"/>
                        </a:rPr>
                        <a:t>tio</a:t>
                      </a:r>
                      <a:r>
                        <a:rPr sz="2400" b="1" spc="0" dirty="0">
                          <a:solidFill>
                            <a:srgbClr val="FFFFFF"/>
                          </a:solidFill>
                          <a:latin typeface="+mj-lt"/>
                          <a:cs typeface="Arial"/>
                        </a:rPr>
                        <a:t>ns</a:t>
                      </a:r>
                      <a:endParaRPr sz="2400" b="1" dirty="0">
                        <a:latin typeface="+mj-lt"/>
                        <a:cs typeface="Arial"/>
                      </a:endParaRPr>
                    </a:p>
                  </a:txBody>
                  <a:tcPr marL="0" marR="0" marT="3429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extLst>
                  <a:ext uri="{0D108BD9-81ED-4DB2-BD59-A6C34878D82A}">
                    <a16:rowId xmlns:a16="http://schemas.microsoft.com/office/drawing/2014/main" val="10000"/>
                  </a:ext>
                </a:extLst>
              </a:tr>
              <a:tr h="1129665">
                <a:tc>
                  <a:txBody>
                    <a:bodyPr/>
                    <a:lstStyle/>
                    <a:p>
                      <a:pPr marL="103505" marR="200660">
                        <a:lnSpc>
                          <a:spcPct val="100000"/>
                        </a:lnSpc>
                        <a:spcBef>
                          <a:spcPts val="240"/>
                        </a:spcBef>
                      </a:pPr>
                      <a:r>
                        <a:rPr sz="2400" b="1" spc="-5" dirty="0">
                          <a:latin typeface="Arial"/>
                          <a:cs typeface="Arial"/>
                        </a:rPr>
                        <a:t>Fully  </a:t>
                      </a:r>
                      <a:r>
                        <a:rPr sz="2400" b="1" dirty="0">
                          <a:latin typeface="Arial"/>
                          <a:cs typeface="Arial"/>
                        </a:rPr>
                        <a:t>Suppor</a:t>
                      </a:r>
                      <a:r>
                        <a:rPr sz="2400" b="1" spc="0" dirty="0">
                          <a:latin typeface="Arial"/>
                          <a:cs typeface="Arial"/>
                        </a:rPr>
                        <a:t>t</a:t>
                      </a:r>
                      <a:r>
                        <a:rPr sz="2400" b="1" dirty="0">
                          <a:latin typeface="Arial"/>
                          <a:cs typeface="Arial"/>
                        </a:rPr>
                        <a:t>ed  </a:t>
                      </a:r>
                      <a:r>
                        <a:rPr sz="2400" b="1" spc="-5" dirty="0">
                          <a:latin typeface="Arial"/>
                          <a:cs typeface="Arial"/>
                        </a:rPr>
                        <a:t>(</a:t>
                      </a:r>
                      <a:r>
                        <a:rPr sz="2400" b="1" spc="-5" dirty="0" smtClean="0">
                          <a:latin typeface="Arial"/>
                          <a:cs typeface="Arial"/>
                        </a:rPr>
                        <a:t>n=1</a:t>
                      </a:r>
                      <a:r>
                        <a:rPr lang="en-US" sz="2400" b="1" spc="-5" dirty="0" smtClean="0">
                          <a:latin typeface="Arial"/>
                          <a:cs typeface="Arial"/>
                        </a:rPr>
                        <a:t>3</a:t>
                      </a:r>
                      <a:r>
                        <a:rPr sz="2400" b="1" spc="-5" dirty="0" smtClean="0">
                          <a:latin typeface="Arial"/>
                          <a:cs typeface="Arial"/>
                        </a:rPr>
                        <a:t>)</a:t>
                      </a:r>
                      <a:endParaRPr sz="2400" b="1" dirty="0">
                        <a:latin typeface="Arial"/>
                        <a:cs typeface="Arial"/>
                      </a:endParaRPr>
                    </a:p>
                  </a:txBody>
                  <a:tcPr marL="0" marR="0" marT="30480"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4139" algn="ctr">
                        <a:lnSpc>
                          <a:spcPct val="100000"/>
                        </a:lnSpc>
                        <a:spcBef>
                          <a:spcPts val="250"/>
                        </a:spcBef>
                      </a:pPr>
                      <a:r>
                        <a:rPr lang="en-US" sz="3200" spc="-5" dirty="0" smtClean="0">
                          <a:latin typeface="Arial"/>
                          <a:cs typeface="Arial"/>
                        </a:rPr>
                        <a:t>6.5</a:t>
                      </a:r>
                      <a:endParaRPr sz="3200" dirty="0">
                        <a:latin typeface="Arial"/>
                        <a:cs typeface="Arial"/>
                      </a:endParaRPr>
                    </a:p>
                    <a:p>
                      <a:pPr marL="104139" algn="ctr">
                        <a:lnSpc>
                          <a:spcPct val="100000"/>
                        </a:lnSpc>
                      </a:pPr>
                      <a:r>
                        <a:rPr sz="3200" spc="-5" dirty="0">
                          <a:latin typeface="Arial"/>
                          <a:cs typeface="Arial"/>
                        </a:rPr>
                        <a:t>(</a:t>
                      </a:r>
                      <a:r>
                        <a:rPr sz="3200" spc="-5" dirty="0" smtClean="0">
                          <a:latin typeface="Arial"/>
                          <a:cs typeface="Arial"/>
                        </a:rPr>
                        <a:t>2-1</a:t>
                      </a:r>
                      <a:r>
                        <a:rPr lang="en-US" sz="3200" spc="-5" dirty="0" smtClean="0">
                          <a:latin typeface="Arial"/>
                          <a:cs typeface="Arial"/>
                        </a:rPr>
                        <a:t>2</a:t>
                      </a:r>
                      <a:r>
                        <a:rPr sz="3200" spc="-5" dirty="0" smtClean="0">
                          <a:latin typeface="Arial"/>
                          <a:cs typeface="Arial"/>
                        </a:rPr>
                        <a:t>)</a:t>
                      </a:r>
                      <a:endParaRPr sz="3200" dirty="0">
                        <a:latin typeface="Arial"/>
                        <a:cs typeface="Arial"/>
                      </a:endParaRPr>
                    </a:p>
                  </a:txBody>
                  <a:tcPr marL="0" marR="0" marT="31750"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250"/>
                        </a:spcBef>
                      </a:pPr>
                      <a:r>
                        <a:rPr lang="en-US" sz="3200" spc="-5" dirty="0" smtClean="0">
                          <a:latin typeface="Arial"/>
                          <a:cs typeface="Arial"/>
                        </a:rPr>
                        <a:t>10.2</a:t>
                      </a:r>
                      <a:endParaRPr sz="3200" dirty="0">
                        <a:latin typeface="Arial"/>
                        <a:cs typeface="Arial"/>
                      </a:endParaRPr>
                    </a:p>
                    <a:p>
                      <a:pPr marL="105410" algn="ctr">
                        <a:lnSpc>
                          <a:spcPct val="100000"/>
                        </a:lnSpc>
                      </a:pPr>
                      <a:r>
                        <a:rPr sz="3200" spc="-5" dirty="0" smtClean="0">
                          <a:latin typeface="Arial"/>
                          <a:cs typeface="Arial"/>
                        </a:rPr>
                        <a:t>(</a:t>
                      </a:r>
                      <a:r>
                        <a:rPr lang="en-US" sz="3200" spc="-5" dirty="0" smtClean="0">
                          <a:latin typeface="Arial"/>
                          <a:cs typeface="Arial"/>
                        </a:rPr>
                        <a:t>2</a:t>
                      </a:r>
                      <a:r>
                        <a:rPr sz="3200" spc="-5" dirty="0" smtClean="0">
                          <a:latin typeface="Arial"/>
                          <a:cs typeface="Arial"/>
                        </a:rPr>
                        <a:t>-</a:t>
                      </a:r>
                      <a:r>
                        <a:rPr lang="en-US" sz="3200" spc="-5" dirty="0" smtClean="0">
                          <a:latin typeface="Arial"/>
                          <a:cs typeface="Arial"/>
                        </a:rPr>
                        <a:t>34</a:t>
                      </a:r>
                      <a:r>
                        <a:rPr sz="3200" spc="-50" dirty="0" smtClean="0">
                          <a:latin typeface="Arial"/>
                          <a:cs typeface="Arial"/>
                        </a:rPr>
                        <a:t> </a:t>
                      </a:r>
                      <a:r>
                        <a:rPr sz="3200" dirty="0">
                          <a:latin typeface="Arial"/>
                          <a:cs typeface="Arial"/>
                        </a:rPr>
                        <a:t>)</a:t>
                      </a:r>
                    </a:p>
                  </a:txBody>
                  <a:tcPr marL="0" marR="0" marT="31750"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250"/>
                        </a:spcBef>
                      </a:pPr>
                      <a:r>
                        <a:rPr lang="en-US" sz="3200" spc="-5" dirty="0" smtClean="0">
                          <a:latin typeface="Arial"/>
                          <a:cs typeface="Arial"/>
                        </a:rPr>
                        <a:t>47</a:t>
                      </a:r>
                      <a:endParaRPr sz="3200" dirty="0">
                        <a:latin typeface="Arial"/>
                        <a:cs typeface="Arial"/>
                      </a:endParaRPr>
                    </a:p>
                    <a:p>
                      <a:pPr marL="106045" algn="ctr">
                        <a:lnSpc>
                          <a:spcPct val="100000"/>
                        </a:lnSpc>
                      </a:pPr>
                      <a:r>
                        <a:rPr sz="3200" spc="-35" dirty="0" smtClean="0">
                          <a:latin typeface="Arial"/>
                          <a:cs typeface="Arial"/>
                        </a:rPr>
                        <a:t>(</a:t>
                      </a:r>
                      <a:r>
                        <a:rPr lang="en-US" sz="3200" spc="-35" dirty="0" smtClean="0">
                          <a:latin typeface="Arial"/>
                          <a:cs typeface="Arial"/>
                        </a:rPr>
                        <a:t>7-133</a:t>
                      </a:r>
                      <a:r>
                        <a:rPr sz="3200" spc="-35" dirty="0" smtClean="0">
                          <a:latin typeface="Arial"/>
                          <a:cs typeface="Arial"/>
                        </a:rPr>
                        <a:t>)</a:t>
                      </a:r>
                      <a:endParaRPr sz="3200" dirty="0">
                        <a:latin typeface="Arial"/>
                        <a:cs typeface="Arial"/>
                      </a:endParaRPr>
                    </a:p>
                  </a:txBody>
                  <a:tcPr marL="0" marR="0" marT="31750"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0001"/>
                  </a:ext>
                </a:extLst>
              </a:tr>
              <a:tr h="1129665">
                <a:tc>
                  <a:txBody>
                    <a:bodyPr/>
                    <a:lstStyle/>
                    <a:p>
                      <a:pPr marL="104139" marR="100330">
                        <a:lnSpc>
                          <a:spcPct val="100000"/>
                        </a:lnSpc>
                        <a:spcBef>
                          <a:spcPts val="260"/>
                        </a:spcBef>
                      </a:pPr>
                      <a:r>
                        <a:rPr lang="en-US" sz="2400" b="1" dirty="0" smtClean="0">
                          <a:solidFill>
                            <a:schemeClr val="tx1"/>
                          </a:solidFill>
                          <a:latin typeface="Arial"/>
                          <a:cs typeface="Arial"/>
                        </a:rPr>
                        <a:t>COM   (withdrew</a:t>
                      </a:r>
                      <a:r>
                        <a:rPr lang="en-US" sz="2400" b="1" baseline="0" dirty="0" smtClean="0">
                          <a:solidFill>
                            <a:schemeClr val="tx1"/>
                          </a:solidFill>
                          <a:latin typeface="Arial"/>
                          <a:cs typeface="Arial"/>
                        </a:rPr>
                        <a:t> n=5)</a:t>
                      </a:r>
                      <a:r>
                        <a:rPr lang="en-US" sz="2400" b="1" dirty="0" smtClean="0">
                          <a:solidFill>
                            <a:schemeClr val="tx1"/>
                          </a:solidFill>
                          <a:latin typeface="Arial"/>
                          <a:cs typeface="Arial"/>
                        </a:rPr>
                        <a:t> </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4139" algn="ctr">
                        <a:lnSpc>
                          <a:spcPct val="100000"/>
                        </a:lnSpc>
                      </a:pPr>
                      <a:r>
                        <a:rPr lang="en-US" sz="3200" dirty="0" smtClean="0">
                          <a:latin typeface="Arial"/>
                          <a:cs typeface="Arial"/>
                        </a:rPr>
                        <a:t>8.6</a:t>
                      </a:r>
                    </a:p>
                    <a:p>
                      <a:pPr marL="104139" algn="ctr">
                        <a:lnSpc>
                          <a:spcPct val="100000"/>
                        </a:lnSpc>
                      </a:pPr>
                      <a:r>
                        <a:rPr lang="en-US" sz="3200" dirty="0" smtClean="0">
                          <a:latin typeface="Arial"/>
                          <a:cs typeface="Arial"/>
                        </a:rPr>
                        <a:t>(6-9)</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pPr>
                      <a:r>
                        <a:rPr lang="en-US" sz="3200" dirty="0" smtClean="0">
                          <a:latin typeface="Arial"/>
                          <a:cs typeface="Arial"/>
                        </a:rPr>
                        <a:t>3</a:t>
                      </a:r>
                    </a:p>
                    <a:p>
                      <a:pPr marL="105410" algn="ctr">
                        <a:lnSpc>
                          <a:spcPct val="100000"/>
                        </a:lnSpc>
                      </a:pPr>
                      <a:r>
                        <a:rPr lang="en-US" sz="3200" dirty="0" smtClean="0">
                          <a:latin typeface="Arial"/>
                          <a:cs typeface="Arial"/>
                        </a:rPr>
                        <a:t>(0-5)</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pPr>
                      <a:r>
                        <a:rPr lang="en-US" sz="3200" dirty="0" smtClean="0">
                          <a:latin typeface="Arial"/>
                          <a:cs typeface="Arial"/>
                        </a:rPr>
                        <a:t>29.2</a:t>
                      </a:r>
                    </a:p>
                    <a:p>
                      <a:pPr marL="106045" algn="ctr">
                        <a:lnSpc>
                          <a:spcPct val="100000"/>
                        </a:lnSpc>
                      </a:pPr>
                      <a:r>
                        <a:rPr lang="en-US" sz="3200" dirty="0" smtClean="0">
                          <a:latin typeface="Arial"/>
                          <a:cs typeface="Arial"/>
                        </a:rPr>
                        <a:t>(5-82)</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2942568125"/>
                  </a:ext>
                </a:extLst>
              </a:tr>
              <a:tr h="1129665">
                <a:tc>
                  <a:txBody>
                    <a:bodyPr/>
                    <a:lstStyle/>
                    <a:p>
                      <a:pPr marL="104139" marR="100330">
                        <a:lnSpc>
                          <a:spcPct val="100000"/>
                        </a:lnSpc>
                        <a:spcBef>
                          <a:spcPts val="260"/>
                        </a:spcBef>
                      </a:pPr>
                      <a:r>
                        <a:rPr lang="en-US" sz="2400" b="1" dirty="0" smtClean="0">
                          <a:solidFill>
                            <a:schemeClr val="tx1"/>
                          </a:solidFill>
                          <a:latin typeface="Arial"/>
                          <a:cs typeface="Arial"/>
                        </a:rPr>
                        <a:t>APB/Provost (withdrew</a:t>
                      </a:r>
                      <a:r>
                        <a:rPr lang="en-US" sz="2400" b="1" baseline="0" dirty="0" smtClean="0">
                          <a:solidFill>
                            <a:schemeClr val="tx1"/>
                          </a:solidFill>
                          <a:latin typeface="Arial"/>
                          <a:cs typeface="Arial"/>
                        </a:rPr>
                        <a:t> n=1)</a:t>
                      </a:r>
                      <a:r>
                        <a:rPr lang="en-US" sz="2400" b="1" dirty="0" smtClean="0">
                          <a:solidFill>
                            <a:schemeClr val="tx1"/>
                          </a:solidFill>
                          <a:latin typeface="Arial"/>
                          <a:cs typeface="Arial"/>
                        </a:rPr>
                        <a:t> </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4139" algn="ctr">
                        <a:lnSpc>
                          <a:spcPct val="100000"/>
                        </a:lnSpc>
                      </a:pPr>
                      <a:r>
                        <a:rPr lang="en-US" sz="3200" dirty="0" smtClean="0">
                          <a:latin typeface="Arial"/>
                          <a:cs typeface="Arial"/>
                        </a:rPr>
                        <a:t>7</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5410" algn="ctr">
                        <a:lnSpc>
                          <a:spcPct val="100000"/>
                        </a:lnSpc>
                      </a:pPr>
                      <a:r>
                        <a:rPr lang="en-US" sz="3200" dirty="0" smtClean="0">
                          <a:latin typeface="Arial"/>
                          <a:cs typeface="Arial"/>
                        </a:rPr>
                        <a:t>1</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23</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extLst>
                  <a:ext uri="{0D108BD9-81ED-4DB2-BD59-A6C34878D82A}">
                    <a16:rowId xmlns:a16="http://schemas.microsoft.com/office/drawing/2014/main" val="577976083"/>
                  </a:ext>
                </a:extLst>
              </a:tr>
            </a:tbl>
          </a:graphicData>
        </a:graphic>
      </p:graphicFrame>
    </p:spTree>
    <p:custDataLst>
      <p:tags r:id="rId1"/>
    </p:custDataLst>
    <p:extLst>
      <p:ext uri="{BB962C8B-B14F-4D97-AF65-F5344CB8AC3E}">
        <p14:creationId xmlns:p14="http://schemas.microsoft.com/office/powerpoint/2010/main" val="1841312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0850" y="457200"/>
            <a:ext cx="8077200" cy="1243289"/>
          </a:xfrm>
          <a:prstGeom prst="rect">
            <a:avLst/>
          </a:prstGeom>
        </p:spPr>
        <p:txBody>
          <a:bodyPr vert="horz" wrap="square" lIns="0" tIns="12065" rIns="0" bIns="0" rtlCol="0">
            <a:spAutoFit/>
          </a:bodyPr>
          <a:lstStyle/>
          <a:p>
            <a:pPr marL="12700">
              <a:lnSpc>
                <a:spcPct val="100000"/>
              </a:lnSpc>
              <a:spcBef>
                <a:spcPts val="95"/>
              </a:spcBef>
            </a:pPr>
            <a:r>
              <a:rPr spc="-95" dirty="0" smtClean="0"/>
              <a:t>Multi-Mission</a:t>
            </a:r>
            <a:r>
              <a:rPr lang="en-US" spc="-95" dirty="0" smtClean="0"/>
              <a:t> </a:t>
            </a:r>
            <a:r>
              <a:rPr spc="-95" dirty="0" smtClean="0"/>
              <a:t>Professors</a:t>
            </a:r>
            <a:r>
              <a:rPr lang="en-US" spc="-95" dirty="0" smtClean="0"/>
              <a:t>: Productivity at UF </a:t>
            </a:r>
            <a:endParaRPr spc="-95" dirty="0"/>
          </a:p>
        </p:txBody>
      </p:sp>
      <p:graphicFrame>
        <p:nvGraphicFramePr>
          <p:cNvPr id="3" name="object 3"/>
          <p:cNvGraphicFramePr>
            <a:graphicFrameLocks noGrp="1"/>
          </p:cNvGraphicFramePr>
          <p:nvPr>
            <p:extLst/>
          </p:nvPr>
        </p:nvGraphicFramePr>
        <p:xfrm>
          <a:off x="381000" y="1905000"/>
          <a:ext cx="9448800" cy="5410200"/>
        </p:xfrm>
        <a:graphic>
          <a:graphicData uri="http://schemas.openxmlformats.org/drawingml/2006/table">
            <a:tbl>
              <a:tblPr firstRow="1" bandRow="1">
                <a:tableStyleId>{2D5ABB26-0587-4C30-8999-92F81FD0307C}</a:tableStyleId>
              </a:tblPr>
              <a:tblGrid>
                <a:gridCol w="2894120">
                  <a:extLst>
                    <a:ext uri="{9D8B030D-6E8A-4147-A177-3AD203B41FA5}">
                      <a16:colId xmlns:a16="http://schemas.microsoft.com/office/drawing/2014/main" val="20000"/>
                    </a:ext>
                  </a:extLst>
                </a:gridCol>
                <a:gridCol w="2395134">
                  <a:extLst>
                    <a:ext uri="{9D8B030D-6E8A-4147-A177-3AD203B41FA5}">
                      <a16:colId xmlns:a16="http://schemas.microsoft.com/office/drawing/2014/main" val="20001"/>
                    </a:ext>
                  </a:extLst>
                </a:gridCol>
                <a:gridCol w="1676593">
                  <a:extLst>
                    <a:ext uri="{9D8B030D-6E8A-4147-A177-3AD203B41FA5}">
                      <a16:colId xmlns:a16="http://schemas.microsoft.com/office/drawing/2014/main" val="20002"/>
                    </a:ext>
                  </a:extLst>
                </a:gridCol>
                <a:gridCol w="2482953">
                  <a:extLst>
                    <a:ext uri="{9D8B030D-6E8A-4147-A177-3AD203B41FA5}">
                      <a16:colId xmlns:a16="http://schemas.microsoft.com/office/drawing/2014/main" val="20003"/>
                    </a:ext>
                  </a:extLst>
                </a:gridCol>
              </a:tblGrid>
              <a:tr h="1748802">
                <a:tc>
                  <a:txBody>
                    <a:bodyPr/>
                    <a:lstStyle/>
                    <a:p>
                      <a:pPr algn="ctr">
                        <a:lnSpc>
                          <a:spcPct val="100000"/>
                        </a:lnSpc>
                      </a:pPr>
                      <a:endParaRPr sz="2300" dirty="0">
                        <a:latin typeface="+mj-lt"/>
                        <a:cs typeface="Times New Roman"/>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0037A2"/>
                    </a:solidFill>
                  </a:tcPr>
                </a:tc>
                <a:tc>
                  <a:txBody>
                    <a:bodyPr/>
                    <a:lstStyle/>
                    <a:p>
                      <a:pPr marL="104139" algn="ctr">
                        <a:lnSpc>
                          <a:spcPct val="100000"/>
                        </a:lnSpc>
                        <a:spcBef>
                          <a:spcPts val="240"/>
                        </a:spcBef>
                      </a:pPr>
                      <a:r>
                        <a:rPr lang="en-US" sz="2400" b="1" spc="-35" dirty="0" smtClean="0">
                          <a:solidFill>
                            <a:srgbClr val="FFFFFF"/>
                          </a:solidFill>
                          <a:latin typeface="Arial"/>
                          <a:cs typeface="Arial"/>
                        </a:rPr>
                        <a:t>Mean </a:t>
                      </a:r>
                      <a:r>
                        <a:rPr sz="2400" b="1" spc="-35" dirty="0" smtClean="0">
                          <a:solidFill>
                            <a:srgbClr val="FFFFFF"/>
                          </a:solidFill>
                          <a:latin typeface="Arial"/>
                          <a:cs typeface="Arial"/>
                        </a:rPr>
                        <a:t>Years</a:t>
                      </a:r>
                      <a:r>
                        <a:rPr sz="2400" b="1" spc="-10" dirty="0" smtClean="0">
                          <a:solidFill>
                            <a:srgbClr val="FFFFFF"/>
                          </a:solidFill>
                          <a:latin typeface="Arial"/>
                          <a:cs typeface="Arial"/>
                        </a:rPr>
                        <a:t> </a:t>
                      </a:r>
                      <a:r>
                        <a:rPr sz="2400" b="1" spc="-5" dirty="0">
                          <a:solidFill>
                            <a:srgbClr val="FFFFFF"/>
                          </a:solidFill>
                          <a:latin typeface="Arial"/>
                          <a:cs typeface="Arial"/>
                        </a:rPr>
                        <a:t>at</a:t>
                      </a:r>
                      <a:endParaRPr sz="2400" dirty="0">
                        <a:latin typeface="Arial"/>
                        <a:cs typeface="Arial"/>
                      </a:endParaRPr>
                    </a:p>
                    <a:p>
                      <a:pPr marL="104139" algn="ctr">
                        <a:lnSpc>
                          <a:spcPct val="100000"/>
                        </a:lnSpc>
                        <a:spcBef>
                          <a:spcPts val="5"/>
                        </a:spcBef>
                      </a:pPr>
                      <a:r>
                        <a:rPr lang="en-US" sz="2400" b="1" spc="-5" dirty="0" smtClean="0">
                          <a:solidFill>
                            <a:srgbClr val="FFFFFF"/>
                          </a:solidFill>
                          <a:latin typeface="Arial"/>
                          <a:cs typeface="Arial"/>
                        </a:rPr>
                        <a:t>UF</a:t>
                      </a:r>
                    </a:p>
                    <a:p>
                      <a:pPr marL="104139" algn="ctr">
                        <a:lnSpc>
                          <a:spcPct val="100000"/>
                        </a:lnSpc>
                        <a:spcBef>
                          <a:spcPts val="5"/>
                        </a:spcBef>
                      </a:pPr>
                      <a:r>
                        <a:rPr lang="en-US" sz="2400" b="1" spc="-5" dirty="0" smtClean="0">
                          <a:solidFill>
                            <a:srgbClr val="FFFFFF"/>
                          </a:solidFill>
                          <a:latin typeface="Arial"/>
                          <a:cs typeface="Arial"/>
                        </a:rPr>
                        <a:t>(Range)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4139" algn="ctr">
                        <a:lnSpc>
                          <a:spcPct val="100000"/>
                        </a:lnSpc>
                        <a:spcBef>
                          <a:spcPts val="240"/>
                        </a:spcBef>
                      </a:pPr>
                      <a:r>
                        <a:rPr lang="en-US" sz="2400" b="1" spc="-5" dirty="0" smtClean="0">
                          <a:solidFill>
                            <a:srgbClr val="FFFFFF"/>
                          </a:solidFill>
                          <a:latin typeface="Arial"/>
                          <a:cs typeface="Arial"/>
                        </a:rPr>
                        <a:t>Mean</a:t>
                      </a:r>
                      <a:r>
                        <a:rPr lang="en-US" sz="2400" b="1" spc="-5" baseline="0" dirty="0" smtClean="0">
                          <a:solidFill>
                            <a:srgbClr val="FFFFFF"/>
                          </a:solidFill>
                          <a:latin typeface="Arial"/>
                          <a:cs typeface="Arial"/>
                        </a:rPr>
                        <a:t> # </a:t>
                      </a:r>
                      <a:r>
                        <a:rPr sz="2400" b="1" spc="-5" dirty="0" smtClean="0">
                          <a:solidFill>
                            <a:srgbClr val="FFFFFF"/>
                          </a:solidFill>
                          <a:latin typeface="Arial"/>
                          <a:cs typeface="Arial"/>
                        </a:rPr>
                        <a:t>Books</a:t>
                      </a:r>
                      <a:r>
                        <a:rPr sz="2400" b="1" spc="-5" dirty="0">
                          <a:solidFill>
                            <a:srgbClr val="FFFFFF"/>
                          </a:solidFill>
                          <a:latin typeface="Arial"/>
                          <a:cs typeface="Arial"/>
                        </a:rPr>
                        <a:t>/</a:t>
                      </a:r>
                      <a:endParaRPr sz="2400" dirty="0">
                        <a:latin typeface="Arial"/>
                        <a:cs typeface="Arial"/>
                      </a:endParaRPr>
                    </a:p>
                    <a:p>
                      <a:pPr marL="104139" algn="ctr">
                        <a:lnSpc>
                          <a:spcPct val="100000"/>
                        </a:lnSpc>
                        <a:spcBef>
                          <a:spcPts val="5"/>
                        </a:spcBef>
                      </a:pPr>
                      <a:r>
                        <a:rPr sz="2400" b="1" spc="-5" dirty="0" smtClean="0">
                          <a:solidFill>
                            <a:srgbClr val="FFFFFF"/>
                          </a:solidFill>
                          <a:latin typeface="Arial"/>
                          <a:cs typeface="Arial"/>
                        </a:rPr>
                        <a:t>Chapters</a:t>
                      </a:r>
                      <a:endParaRPr lang="en-US" sz="2400" b="1" spc="-5" dirty="0" smtClean="0">
                        <a:solidFill>
                          <a:srgbClr val="FFFFFF"/>
                        </a:solidFill>
                        <a:latin typeface="Arial"/>
                        <a:cs typeface="Arial"/>
                      </a:endParaRPr>
                    </a:p>
                    <a:p>
                      <a:pPr marL="104139" algn="ctr">
                        <a:lnSpc>
                          <a:spcPct val="100000"/>
                        </a:lnSpc>
                        <a:spcBef>
                          <a:spcPts val="5"/>
                        </a:spcBef>
                      </a:pPr>
                      <a:r>
                        <a:rPr lang="en-US" sz="2400" b="1" spc="-5" dirty="0" smtClean="0">
                          <a:solidFill>
                            <a:srgbClr val="FFFFFF"/>
                          </a:solidFill>
                          <a:latin typeface="Arial"/>
                          <a:cs typeface="Arial"/>
                        </a:rPr>
                        <a:t>(Range)</a:t>
                      </a:r>
                      <a:endParaRPr sz="2400" dirty="0">
                        <a:latin typeface="Arial"/>
                        <a:cs typeface="Arial"/>
                      </a:endParaRPr>
                    </a:p>
                  </a:txBody>
                  <a:tcPr marL="0" marR="0" marT="3048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tc>
                  <a:txBody>
                    <a:bodyPr/>
                    <a:lstStyle/>
                    <a:p>
                      <a:pPr marL="104775" algn="ctr">
                        <a:lnSpc>
                          <a:spcPct val="100000"/>
                        </a:lnSpc>
                        <a:spcBef>
                          <a:spcPts val="229"/>
                        </a:spcBef>
                      </a:pPr>
                      <a:r>
                        <a:rPr lang="en-US" sz="2400" b="1" spc="-5" dirty="0" smtClean="0">
                          <a:solidFill>
                            <a:srgbClr val="FFFFFF"/>
                          </a:solidFill>
                          <a:latin typeface="Arial"/>
                          <a:cs typeface="Arial"/>
                        </a:rPr>
                        <a:t>Mean</a:t>
                      </a:r>
                      <a:r>
                        <a:rPr lang="en-US" sz="2400" b="1" spc="-5" baseline="0" dirty="0" smtClean="0">
                          <a:solidFill>
                            <a:srgbClr val="FFFFFF"/>
                          </a:solidFill>
                          <a:latin typeface="Arial"/>
                          <a:cs typeface="Arial"/>
                        </a:rPr>
                        <a:t> # </a:t>
                      </a:r>
                      <a:r>
                        <a:rPr sz="2400" b="1" spc="-5" dirty="0" smtClean="0">
                          <a:solidFill>
                            <a:srgbClr val="FFFFFF"/>
                          </a:solidFill>
                          <a:latin typeface="Arial"/>
                          <a:cs typeface="Arial"/>
                        </a:rPr>
                        <a:t>Refereed</a:t>
                      </a:r>
                      <a:endParaRPr sz="2400" dirty="0">
                        <a:latin typeface="Arial"/>
                        <a:cs typeface="Arial"/>
                      </a:endParaRPr>
                    </a:p>
                    <a:p>
                      <a:pPr marL="104775" algn="ctr">
                        <a:lnSpc>
                          <a:spcPct val="100000"/>
                        </a:lnSpc>
                        <a:spcBef>
                          <a:spcPts val="5"/>
                        </a:spcBef>
                      </a:pPr>
                      <a:r>
                        <a:rPr sz="2400" b="1" spc="-5" dirty="0" smtClean="0">
                          <a:solidFill>
                            <a:srgbClr val="FFFFFF"/>
                          </a:solidFill>
                          <a:latin typeface="Arial"/>
                          <a:cs typeface="Arial"/>
                        </a:rPr>
                        <a:t>Publications</a:t>
                      </a:r>
                      <a:endParaRPr lang="en-US" sz="2400" b="1" spc="-5" dirty="0" smtClean="0">
                        <a:solidFill>
                          <a:srgbClr val="FFFFFF"/>
                        </a:solidFill>
                        <a:latin typeface="Arial"/>
                        <a:cs typeface="Arial"/>
                      </a:endParaRPr>
                    </a:p>
                    <a:p>
                      <a:pPr marL="104775" algn="ctr">
                        <a:lnSpc>
                          <a:spcPct val="100000"/>
                        </a:lnSpc>
                        <a:spcBef>
                          <a:spcPts val="5"/>
                        </a:spcBef>
                      </a:pPr>
                      <a:r>
                        <a:rPr lang="en-US" sz="2400" b="1" spc="-5" dirty="0" smtClean="0">
                          <a:solidFill>
                            <a:srgbClr val="FFFFFF"/>
                          </a:solidFill>
                          <a:latin typeface="Arial"/>
                          <a:cs typeface="Arial"/>
                        </a:rPr>
                        <a:t>(Range)</a:t>
                      </a:r>
                      <a:endParaRPr sz="2400" dirty="0">
                        <a:latin typeface="Arial"/>
                        <a:cs typeface="Arial"/>
                      </a:endParaRPr>
                    </a:p>
                  </a:txBody>
                  <a:tcPr marL="0" marR="0" marT="29209"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7A2"/>
                    </a:solidFill>
                  </a:tcPr>
                </a:tc>
                <a:extLst>
                  <a:ext uri="{0D108BD9-81ED-4DB2-BD59-A6C34878D82A}">
                    <a16:rowId xmlns:a16="http://schemas.microsoft.com/office/drawing/2014/main" val="10000"/>
                  </a:ext>
                </a:extLst>
              </a:tr>
              <a:tr h="1070598">
                <a:tc>
                  <a:txBody>
                    <a:bodyPr/>
                    <a:lstStyle/>
                    <a:p>
                      <a:pPr marL="103505" marR="200660">
                        <a:lnSpc>
                          <a:spcPct val="100000"/>
                        </a:lnSpc>
                        <a:spcBef>
                          <a:spcPts val="240"/>
                        </a:spcBef>
                      </a:pPr>
                      <a:r>
                        <a:rPr sz="2400" b="1" spc="-5" dirty="0">
                          <a:latin typeface="Arial"/>
                          <a:cs typeface="Arial"/>
                        </a:rPr>
                        <a:t>Fully  </a:t>
                      </a:r>
                      <a:r>
                        <a:rPr sz="2400" b="1" dirty="0">
                          <a:latin typeface="Arial"/>
                          <a:cs typeface="Arial"/>
                        </a:rPr>
                        <a:t>Suppor</a:t>
                      </a:r>
                      <a:r>
                        <a:rPr sz="2400" b="1" spc="0" dirty="0">
                          <a:latin typeface="Arial"/>
                          <a:cs typeface="Arial"/>
                        </a:rPr>
                        <a:t>t</a:t>
                      </a:r>
                      <a:r>
                        <a:rPr sz="2400" b="1" dirty="0">
                          <a:latin typeface="Arial"/>
                          <a:cs typeface="Arial"/>
                        </a:rPr>
                        <a:t>ed  </a:t>
                      </a:r>
                      <a:r>
                        <a:rPr sz="2400" b="1" spc="-5" dirty="0">
                          <a:latin typeface="Arial"/>
                          <a:cs typeface="Arial"/>
                        </a:rPr>
                        <a:t>(</a:t>
                      </a:r>
                      <a:r>
                        <a:rPr sz="2400" b="1" spc="-5" dirty="0" smtClean="0">
                          <a:latin typeface="Arial"/>
                          <a:cs typeface="Arial"/>
                        </a:rPr>
                        <a:t>n=1</a:t>
                      </a:r>
                      <a:r>
                        <a:rPr lang="en-US" sz="2400" b="1" spc="-5" dirty="0" smtClean="0">
                          <a:latin typeface="Arial"/>
                          <a:cs typeface="Arial"/>
                        </a:rPr>
                        <a:t>3</a:t>
                      </a:r>
                      <a:r>
                        <a:rPr sz="2400" b="1" spc="-5" dirty="0" smtClean="0">
                          <a:latin typeface="Arial"/>
                          <a:cs typeface="Arial"/>
                        </a:rPr>
                        <a:t>)</a:t>
                      </a:r>
                      <a:endParaRPr sz="2400" b="1" dirty="0">
                        <a:latin typeface="Arial"/>
                        <a:cs typeface="Arial"/>
                      </a:endParaRPr>
                    </a:p>
                  </a:txBody>
                  <a:tcPr marL="0" marR="0" marT="30480" marB="0" anchor="ctr">
                    <a:lnL w="12700">
                      <a:solidFill>
                        <a:srgbClr val="FFFFFF"/>
                      </a:solidFill>
                      <a:prstDash val="solid"/>
                    </a:lnL>
                    <a:lnR w="12700">
                      <a:solidFill>
                        <a:srgbClr val="FFFFFF"/>
                      </a:solidFill>
                      <a:prstDash val="soli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4139" algn="ctr">
                        <a:lnSpc>
                          <a:spcPct val="100000"/>
                        </a:lnSpc>
                        <a:spcBef>
                          <a:spcPts val="250"/>
                        </a:spcBef>
                      </a:pPr>
                      <a:r>
                        <a:rPr lang="en-US" sz="3200" spc="-5" dirty="0" smtClean="0">
                          <a:latin typeface="Arial"/>
                          <a:cs typeface="Arial"/>
                        </a:rPr>
                        <a:t>6.5</a:t>
                      </a:r>
                      <a:endParaRPr sz="3200" dirty="0">
                        <a:latin typeface="Arial"/>
                        <a:cs typeface="Arial"/>
                      </a:endParaRPr>
                    </a:p>
                    <a:p>
                      <a:pPr marL="104139" algn="ctr">
                        <a:lnSpc>
                          <a:spcPct val="100000"/>
                        </a:lnSpc>
                      </a:pPr>
                      <a:r>
                        <a:rPr sz="3200" spc="-5" dirty="0" smtClean="0">
                          <a:latin typeface="Arial"/>
                          <a:cs typeface="Arial"/>
                        </a:rPr>
                        <a:t>(2-1</a:t>
                      </a:r>
                      <a:r>
                        <a:rPr lang="en-US" sz="3200" spc="-5" dirty="0" smtClean="0">
                          <a:latin typeface="Arial"/>
                          <a:cs typeface="Arial"/>
                        </a:rPr>
                        <a:t>2</a:t>
                      </a:r>
                      <a:r>
                        <a:rPr sz="3200" spc="-5" dirty="0" smtClean="0">
                          <a:latin typeface="Arial"/>
                          <a:cs typeface="Arial"/>
                        </a:rPr>
                        <a:t>)</a:t>
                      </a:r>
                      <a:endParaRPr sz="3200" dirty="0">
                        <a:latin typeface="Arial"/>
                        <a:cs typeface="Arial"/>
                      </a:endParaRPr>
                    </a:p>
                  </a:txBody>
                  <a:tcPr marL="0" marR="0" marT="31750" marB="0" anchor="ctr">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spcBef>
                          <a:spcPts val="250"/>
                        </a:spcBef>
                      </a:pPr>
                      <a:r>
                        <a:rPr lang="en-US" sz="3200" spc="-5" dirty="0" smtClean="0">
                          <a:latin typeface="Arial"/>
                          <a:cs typeface="Arial"/>
                        </a:rPr>
                        <a:t>4.9</a:t>
                      </a:r>
                      <a:endParaRPr sz="3200" dirty="0">
                        <a:latin typeface="Arial"/>
                        <a:cs typeface="Arial"/>
                      </a:endParaRPr>
                    </a:p>
                    <a:p>
                      <a:pPr marL="105410" algn="ctr">
                        <a:lnSpc>
                          <a:spcPct val="100000"/>
                        </a:lnSpc>
                      </a:pPr>
                      <a:r>
                        <a:rPr sz="3200" spc="-5" dirty="0" smtClean="0">
                          <a:latin typeface="Arial"/>
                          <a:cs typeface="Arial"/>
                        </a:rPr>
                        <a:t>(</a:t>
                      </a:r>
                      <a:r>
                        <a:rPr lang="en-US" sz="3200" spc="-5" dirty="0" smtClean="0">
                          <a:latin typeface="Arial"/>
                          <a:cs typeface="Arial"/>
                        </a:rPr>
                        <a:t>2</a:t>
                      </a:r>
                      <a:r>
                        <a:rPr sz="3200" spc="-5" dirty="0" smtClean="0">
                          <a:latin typeface="Arial"/>
                          <a:cs typeface="Arial"/>
                        </a:rPr>
                        <a:t>-</a:t>
                      </a:r>
                      <a:r>
                        <a:rPr lang="en-US" sz="3200" spc="-5" dirty="0" smtClean="0">
                          <a:latin typeface="Arial"/>
                          <a:cs typeface="Arial"/>
                        </a:rPr>
                        <a:t>28</a:t>
                      </a:r>
                      <a:r>
                        <a:rPr sz="3200" spc="-50" dirty="0" smtClean="0">
                          <a:latin typeface="Arial"/>
                          <a:cs typeface="Arial"/>
                        </a:rPr>
                        <a:t> </a:t>
                      </a:r>
                      <a:r>
                        <a:rPr sz="3200" dirty="0" smtClean="0">
                          <a:latin typeface="Arial"/>
                          <a:cs typeface="Arial"/>
                        </a:rPr>
                        <a:t>)</a:t>
                      </a:r>
                      <a:endParaRPr sz="3200" dirty="0">
                        <a:latin typeface="Arial"/>
                        <a:cs typeface="Arial"/>
                      </a:endParaRPr>
                    </a:p>
                  </a:txBody>
                  <a:tcPr marL="0" marR="0" marT="31750" marB="0" anchor="ctr">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spcBef>
                          <a:spcPts val="250"/>
                        </a:spcBef>
                      </a:pPr>
                      <a:r>
                        <a:rPr lang="en-US" sz="3200" spc="-5" dirty="0" smtClean="0">
                          <a:latin typeface="Arial"/>
                          <a:cs typeface="Arial"/>
                        </a:rPr>
                        <a:t>16.8</a:t>
                      </a:r>
                      <a:endParaRPr sz="3200" dirty="0">
                        <a:latin typeface="Arial"/>
                        <a:cs typeface="Arial"/>
                      </a:endParaRPr>
                    </a:p>
                    <a:p>
                      <a:pPr marL="106045" algn="ctr">
                        <a:lnSpc>
                          <a:spcPct val="100000"/>
                        </a:lnSpc>
                      </a:pPr>
                      <a:r>
                        <a:rPr sz="3200" spc="-35" dirty="0" smtClean="0">
                          <a:latin typeface="Arial"/>
                          <a:cs typeface="Arial"/>
                        </a:rPr>
                        <a:t>(</a:t>
                      </a:r>
                      <a:r>
                        <a:rPr lang="en-US" sz="3200" spc="-35" dirty="0" smtClean="0">
                          <a:latin typeface="Arial"/>
                          <a:cs typeface="Arial"/>
                        </a:rPr>
                        <a:t>7-41</a:t>
                      </a:r>
                      <a:r>
                        <a:rPr sz="3200" spc="-35" dirty="0" smtClean="0">
                          <a:latin typeface="Arial"/>
                          <a:cs typeface="Arial"/>
                        </a:rPr>
                        <a:t>)</a:t>
                      </a:r>
                      <a:endParaRPr sz="3200" dirty="0">
                        <a:latin typeface="Arial"/>
                        <a:cs typeface="Arial"/>
                      </a:endParaRPr>
                    </a:p>
                  </a:txBody>
                  <a:tcPr marL="0" marR="0" marT="31750" marB="0" anchor="ctr">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10001"/>
                  </a:ext>
                </a:extLst>
              </a:tr>
              <a:tr h="1295400">
                <a:tc>
                  <a:txBody>
                    <a:bodyPr/>
                    <a:lstStyle/>
                    <a:p>
                      <a:pPr marL="104139" marR="100330">
                        <a:lnSpc>
                          <a:spcPct val="100000"/>
                        </a:lnSpc>
                        <a:spcBef>
                          <a:spcPts val="260"/>
                        </a:spcBef>
                      </a:pPr>
                      <a:r>
                        <a:rPr lang="en-US" sz="2400" b="1" dirty="0" smtClean="0">
                          <a:solidFill>
                            <a:schemeClr val="tx1"/>
                          </a:solidFill>
                          <a:latin typeface="Arial"/>
                          <a:cs typeface="Arial"/>
                        </a:rPr>
                        <a:t>COM</a:t>
                      </a:r>
                    </a:p>
                    <a:p>
                      <a:pPr marL="104139" marR="100330">
                        <a:lnSpc>
                          <a:spcPct val="100000"/>
                        </a:lnSpc>
                        <a:spcBef>
                          <a:spcPts val="260"/>
                        </a:spcBef>
                      </a:pPr>
                      <a:r>
                        <a:rPr lang="en-US" sz="2400" b="1" dirty="0" smtClean="0">
                          <a:solidFill>
                            <a:schemeClr val="tx1"/>
                          </a:solidFill>
                          <a:latin typeface="Arial"/>
                          <a:cs typeface="Arial"/>
                        </a:rPr>
                        <a:t>(withdrew n=5)  </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4139" algn="ctr">
                        <a:lnSpc>
                          <a:spcPct val="100000"/>
                        </a:lnSpc>
                      </a:pPr>
                      <a:r>
                        <a:rPr lang="en-US" sz="3200" dirty="0" smtClean="0">
                          <a:latin typeface="Arial"/>
                          <a:cs typeface="Arial"/>
                        </a:rPr>
                        <a:t>7.4</a:t>
                      </a:r>
                    </a:p>
                    <a:p>
                      <a:pPr marL="104139" algn="ctr">
                        <a:lnSpc>
                          <a:spcPct val="100000"/>
                        </a:lnSpc>
                      </a:pPr>
                      <a:r>
                        <a:rPr lang="en-US" sz="3200" dirty="0" smtClean="0">
                          <a:latin typeface="Arial"/>
                          <a:cs typeface="Arial"/>
                        </a:rPr>
                        <a:t>(6-9)</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5410" algn="ctr">
                        <a:lnSpc>
                          <a:spcPct val="100000"/>
                        </a:lnSpc>
                      </a:pPr>
                      <a:r>
                        <a:rPr lang="en-US" sz="3200" dirty="0" smtClean="0">
                          <a:latin typeface="Arial"/>
                          <a:cs typeface="Arial"/>
                        </a:rPr>
                        <a:t>2.4</a:t>
                      </a:r>
                    </a:p>
                    <a:p>
                      <a:pPr marL="105410" algn="ctr">
                        <a:lnSpc>
                          <a:spcPct val="100000"/>
                        </a:lnSpc>
                      </a:pPr>
                      <a:r>
                        <a:rPr lang="en-US" sz="3200" dirty="0" smtClean="0">
                          <a:latin typeface="Arial"/>
                          <a:cs typeface="Arial"/>
                        </a:rPr>
                        <a:t>(0-5)</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tc>
                  <a:txBody>
                    <a:bodyPr/>
                    <a:lstStyle/>
                    <a:p>
                      <a:pPr marL="106045" algn="ctr">
                        <a:lnSpc>
                          <a:spcPct val="100000"/>
                        </a:lnSpc>
                      </a:pPr>
                      <a:r>
                        <a:rPr lang="en-US" sz="3200" dirty="0" smtClean="0">
                          <a:latin typeface="Arial"/>
                          <a:cs typeface="Arial"/>
                        </a:rPr>
                        <a:t>10</a:t>
                      </a:r>
                    </a:p>
                    <a:p>
                      <a:pPr marL="106045" algn="ctr">
                        <a:lnSpc>
                          <a:spcPct val="100000"/>
                        </a:lnSpc>
                      </a:pPr>
                      <a:r>
                        <a:rPr lang="en-US" sz="3200" dirty="0" smtClean="0">
                          <a:latin typeface="Arial"/>
                          <a:cs typeface="Arial"/>
                        </a:rPr>
                        <a:t>(4-23)</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38100" cap="flat" cmpd="sng" algn="ctr">
                      <a:solidFill>
                        <a:srgbClr val="FFFFFF"/>
                      </a:solidFill>
                      <a:prstDash val="solid"/>
                      <a:round/>
                      <a:headEnd type="none" w="med" len="med"/>
                      <a:tailEnd type="none" w="med" len="med"/>
                    </a:lnB>
                    <a:solidFill>
                      <a:srgbClr val="C9CEDF"/>
                    </a:solidFill>
                  </a:tcPr>
                </a:tc>
                <a:extLst>
                  <a:ext uri="{0D108BD9-81ED-4DB2-BD59-A6C34878D82A}">
                    <a16:rowId xmlns:a16="http://schemas.microsoft.com/office/drawing/2014/main" val="2942568125"/>
                  </a:ext>
                </a:extLst>
              </a:tr>
              <a:tr h="1295400">
                <a:tc>
                  <a:txBody>
                    <a:bodyPr/>
                    <a:lstStyle/>
                    <a:p>
                      <a:pPr marL="103505" marR="200660" lvl="0" indent="0" defTabSz="914400" eaLnBrk="1" fontAlgn="auto" latinLnBrk="0" hangingPunct="1">
                        <a:lnSpc>
                          <a:spcPct val="100000"/>
                        </a:lnSpc>
                        <a:spcBef>
                          <a:spcPts val="240"/>
                        </a:spcBef>
                        <a:spcAft>
                          <a:spcPts val="0"/>
                        </a:spcAft>
                        <a:buClrTx/>
                        <a:buSzTx/>
                        <a:buFontTx/>
                        <a:buNone/>
                        <a:tabLst/>
                        <a:defRPr/>
                      </a:pPr>
                      <a:r>
                        <a:rPr lang="en-US" sz="2400" b="1" dirty="0" smtClean="0">
                          <a:solidFill>
                            <a:schemeClr val="tx1"/>
                          </a:solidFill>
                          <a:latin typeface="Arial"/>
                          <a:cs typeface="Arial"/>
                        </a:rPr>
                        <a:t>APB /Provost</a:t>
                      </a:r>
                      <a:br>
                        <a:rPr lang="en-US" sz="2400" b="1" dirty="0" smtClean="0">
                          <a:solidFill>
                            <a:schemeClr val="tx1"/>
                          </a:solidFill>
                          <a:latin typeface="Arial"/>
                          <a:cs typeface="Arial"/>
                        </a:rPr>
                      </a:br>
                      <a:r>
                        <a:rPr lang="en-US" sz="2400" b="1" dirty="0" smtClean="0">
                          <a:solidFill>
                            <a:schemeClr val="tx1"/>
                          </a:solidFill>
                          <a:latin typeface="Arial"/>
                          <a:cs typeface="Arial"/>
                        </a:rPr>
                        <a:t>(withdrew n=1)</a:t>
                      </a:r>
                    </a:p>
                  </a:txBody>
                  <a:tcPr marL="0" marR="0" marT="3048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4139" algn="ctr">
                        <a:lnSpc>
                          <a:spcPct val="100000"/>
                        </a:lnSpc>
                      </a:pPr>
                      <a:r>
                        <a:rPr lang="en-US" sz="3200" dirty="0" smtClean="0">
                          <a:latin typeface="Arial"/>
                          <a:cs typeface="Arial"/>
                        </a:rPr>
                        <a:t>7</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5410" algn="ctr">
                        <a:lnSpc>
                          <a:spcPct val="100000"/>
                        </a:lnSpc>
                      </a:pPr>
                      <a:r>
                        <a:rPr lang="en-US" sz="3200" dirty="0" smtClean="0">
                          <a:latin typeface="Arial"/>
                          <a:cs typeface="Arial"/>
                        </a:rPr>
                        <a:t>1</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tc>
                  <a:txBody>
                    <a:bodyPr/>
                    <a:lstStyle/>
                    <a:p>
                      <a:pPr marL="106045" algn="ctr">
                        <a:lnSpc>
                          <a:spcPct val="100000"/>
                        </a:lnSpc>
                      </a:pPr>
                      <a:r>
                        <a:rPr lang="en-US" sz="3200" dirty="0" smtClean="0">
                          <a:latin typeface="Arial"/>
                          <a:cs typeface="Arial"/>
                        </a:rPr>
                        <a:t>6</a:t>
                      </a:r>
                      <a:endParaRPr sz="3200" dirty="0">
                        <a:latin typeface="Arial"/>
                        <a:cs typeface="Arial"/>
                      </a:endParaRPr>
                    </a:p>
                  </a:txBody>
                  <a:tcPr marL="0" marR="0" marT="31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9CEDF"/>
                    </a:solidFill>
                  </a:tcPr>
                </a:tc>
                <a:extLst>
                  <a:ext uri="{0D108BD9-81ED-4DB2-BD59-A6C34878D82A}">
                    <a16:rowId xmlns:a16="http://schemas.microsoft.com/office/drawing/2014/main" val="2377646954"/>
                  </a:ext>
                </a:extLst>
              </a:tr>
            </a:tbl>
          </a:graphicData>
        </a:graphic>
      </p:graphicFrame>
    </p:spTree>
    <p:custDataLst>
      <p:tags r:id="rId1"/>
    </p:custDataLst>
    <p:extLst>
      <p:ext uri="{BB962C8B-B14F-4D97-AF65-F5344CB8AC3E}">
        <p14:creationId xmlns:p14="http://schemas.microsoft.com/office/powerpoint/2010/main" val="421860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8586216" cy="2462213"/>
          </a:xfrm>
        </p:spPr>
        <p:txBody>
          <a:bodyPr/>
          <a:lstStyle/>
          <a:p>
            <a:r>
              <a:rPr lang="en-US" dirty="0" smtClean="0"/>
              <a:t>“If the Chair and College really supported me, they would find a way to get me promoted.  They have done so for others”</a:t>
            </a:r>
            <a:endParaRPr lang="en-US" dirty="0"/>
          </a:p>
        </p:txBody>
      </p:sp>
      <p:sp>
        <p:nvSpPr>
          <p:cNvPr id="3" name="Subtitle 2"/>
          <p:cNvSpPr>
            <a:spLocks noGrp="1"/>
          </p:cNvSpPr>
          <p:nvPr>
            <p:ph type="subTitle" idx="4"/>
          </p:nvPr>
        </p:nvSpPr>
        <p:spPr>
          <a:xfrm>
            <a:off x="1295400" y="4419600"/>
            <a:ext cx="6400800" cy="1714500"/>
          </a:xfrm>
        </p:spPr>
        <p:txBody>
          <a:bodyPr/>
          <a:lstStyle/>
          <a:p>
            <a:endParaRPr lang="en-US" dirty="0"/>
          </a:p>
        </p:txBody>
      </p:sp>
    </p:spTree>
    <p:custDataLst>
      <p:tags r:id="rId1"/>
    </p:custDataLst>
    <p:extLst>
      <p:ext uri="{BB962C8B-B14F-4D97-AF65-F5344CB8AC3E}">
        <p14:creationId xmlns:p14="http://schemas.microsoft.com/office/powerpoint/2010/main" val="2909811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object 111"/>
          <p:cNvSpPr txBox="1">
            <a:spLocks noGrp="1"/>
          </p:cNvSpPr>
          <p:nvPr>
            <p:ph type="title"/>
          </p:nvPr>
        </p:nvSpPr>
        <p:spPr>
          <a:xfrm>
            <a:off x="457200" y="534562"/>
            <a:ext cx="8128634" cy="602088"/>
          </a:xfrm>
          <a:prstGeom prst="rect">
            <a:avLst/>
          </a:prstGeom>
        </p:spPr>
        <p:txBody>
          <a:bodyPr vert="horz" wrap="square" lIns="0" tIns="12065" rIns="0" bIns="0" rtlCol="0">
            <a:spAutoFit/>
          </a:bodyPr>
          <a:lstStyle/>
          <a:p>
            <a:pPr marL="12700">
              <a:lnSpc>
                <a:spcPts val="4610"/>
              </a:lnSpc>
              <a:spcBef>
                <a:spcPts val="95"/>
              </a:spcBef>
            </a:pPr>
            <a:r>
              <a:rPr spc="-5" dirty="0"/>
              <a:t>Tenure Track – Associate</a:t>
            </a:r>
            <a:r>
              <a:rPr spc="50" dirty="0"/>
              <a:t> </a:t>
            </a:r>
            <a:r>
              <a:rPr spc="-5" dirty="0" smtClean="0"/>
              <a:t>Professor</a:t>
            </a:r>
            <a:endParaRPr spc="-5" dirty="0"/>
          </a:p>
        </p:txBody>
      </p:sp>
      <p:graphicFrame>
        <p:nvGraphicFramePr>
          <p:cNvPr id="112" name="Content Placeholder 3"/>
          <p:cNvGraphicFramePr>
            <a:graphicFrameLocks/>
          </p:cNvGraphicFramePr>
          <p:nvPr>
            <p:extLst/>
          </p:nvPr>
        </p:nvGraphicFramePr>
        <p:xfrm>
          <a:off x="76200" y="1752600"/>
          <a:ext cx="105918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5577840" y="2240280"/>
            <a:ext cx="5230368" cy="5379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custDataLst>
      <p:tags r:id="rId1"/>
    </p:custDataLst>
    <p:extLst>
      <p:ext uri="{BB962C8B-B14F-4D97-AF65-F5344CB8AC3E}">
        <p14:creationId xmlns:p14="http://schemas.microsoft.com/office/powerpoint/2010/main" val="613160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943" y="545084"/>
            <a:ext cx="5208905" cy="574040"/>
          </a:xfrm>
          <a:prstGeom prst="rect">
            <a:avLst/>
          </a:prstGeom>
        </p:spPr>
        <p:txBody>
          <a:bodyPr vert="horz" wrap="square" lIns="0" tIns="12700" rIns="0" bIns="0" rtlCol="0">
            <a:spAutoFit/>
          </a:bodyPr>
          <a:lstStyle/>
          <a:p>
            <a:pPr marL="12700">
              <a:lnSpc>
                <a:spcPct val="100000"/>
              </a:lnSpc>
              <a:spcBef>
                <a:spcPts val="100"/>
              </a:spcBef>
            </a:pPr>
            <a:r>
              <a:rPr sz="3600" spc="-5" dirty="0"/>
              <a:t>Tenure Track –</a:t>
            </a:r>
            <a:r>
              <a:rPr sz="3600" spc="0" dirty="0"/>
              <a:t> </a:t>
            </a:r>
            <a:r>
              <a:rPr sz="3600" spc="-5" dirty="0"/>
              <a:t>Professor</a:t>
            </a:r>
            <a:endParaRPr sz="3600" dirty="0"/>
          </a:p>
        </p:txBody>
      </p:sp>
      <p:graphicFrame>
        <p:nvGraphicFramePr>
          <p:cNvPr id="136" name="Content Placeholder 3"/>
          <p:cNvGraphicFramePr>
            <a:graphicFrameLocks/>
          </p:cNvGraphicFramePr>
          <p:nvPr>
            <p:extLst/>
          </p:nvPr>
        </p:nvGraphicFramePr>
        <p:xfrm>
          <a:off x="76200" y="1219200"/>
          <a:ext cx="9982200" cy="64008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p:cNvPicPr>
            <a:picLocks noChangeAspect="1"/>
          </p:cNvPicPr>
          <p:nvPr/>
        </p:nvPicPr>
        <p:blipFill>
          <a:blip r:embed="rId4"/>
          <a:stretch>
            <a:fillRect/>
          </a:stretch>
        </p:blipFill>
        <p:spPr>
          <a:xfrm>
            <a:off x="6821424" y="1624363"/>
            <a:ext cx="5255207" cy="6262337"/>
          </a:xfrm>
          <a:prstGeom prst="rect">
            <a:avLst/>
          </a:prstGeom>
        </p:spPr>
      </p:pic>
    </p:spTree>
    <p:custDataLst>
      <p:tags r:id="rId1"/>
    </p:custDataLst>
    <p:extLst>
      <p:ext uri="{BB962C8B-B14F-4D97-AF65-F5344CB8AC3E}">
        <p14:creationId xmlns:p14="http://schemas.microsoft.com/office/powerpoint/2010/main" val="102781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900" y="476279"/>
            <a:ext cx="9766300" cy="1244571"/>
          </a:xfrm>
          <a:prstGeom prst="rect">
            <a:avLst/>
          </a:prstGeom>
        </p:spPr>
        <p:txBody>
          <a:bodyPr vert="horz" wrap="square" lIns="0" tIns="13335" rIns="0" bIns="0" rtlCol="0">
            <a:spAutoFit/>
          </a:bodyPr>
          <a:lstStyle/>
          <a:p>
            <a:pPr marL="12700">
              <a:lnSpc>
                <a:spcPct val="100000"/>
              </a:lnSpc>
              <a:spcBef>
                <a:spcPts val="105"/>
              </a:spcBef>
            </a:pPr>
            <a:r>
              <a:rPr dirty="0"/>
              <a:t>Multi-Mission Associate Professor</a:t>
            </a:r>
            <a:r>
              <a:rPr spc="-140" dirty="0"/>
              <a:t> </a:t>
            </a:r>
            <a:r>
              <a:rPr spc="-5" dirty="0"/>
              <a:t>Candidates</a:t>
            </a:r>
            <a:endParaRPr dirty="0"/>
          </a:p>
        </p:txBody>
      </p:sp>
      <p:graphicFrame>
        <p:nvGraphicFramePr>
          <p:cNvPr id="160" name="Content Placeholder 3"/>
          <p:cNvGraphicFramePr>
            <a:graphicFrameLocks/>
          </p:cNvGraphicFramePr>
          <p:nvPr>
            <p:extLst/>
          </p:nvPr>
        </p:nvGraphicFramePr>
        <p:xfrm>
          <a:off x="-76200" y="1562100"/>
          <a:ext cx="10210800" cy="60579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760720" y="2350456"/>
            <a:ext cx="5230368" cy="5379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custDataLst>
      <p:tags r:id="rId1"/>
    </p:custDataLst>
    <p:extLst>
      <p:ext uri="{BB962C8B-B14F-4D97-AF65-F5344CB8AC3E}">
        <p14:creationId xmlns:p14="http://schemas.microsoft.com/office/powerpoint/2010/main" val="2056369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519937"/>
            <a:ext cx="9613900" cy="627736"/>
          </a:xfrm>
          <a:prstGeom prst="rect">
            <a:avLst/>
          </a:prstGeom>
        </p:spPr>
        <p:txBody>
          <a:bodyPr vert="horz" wrap="square" lIns="0" tIns="12065" rIns="0" bIns="0" rtlCol="0">
            <a:spAutoFit/>
          </a:bodyPr>
          <a:lstStyle/>
          <a:p>
            <a:pPr marL="12700">
              <a:lnSpc>
                <a:spcPct val="100000"/>
              </a:lnSpc>
              <a:spcBef>
                <a:spcPts val="95"/>
              </a:spcBef>
            </a:pPr>
            <a:r>
              <a:rPr spc="-5" dirty="0"/>
              <a:t>Multi-Mission –</a:t>
            </a:r>
            <a:r>
              <a:rPr spc="15" dirty="0"/>
              <a:t> </a:t>
            </a:r>
            <a:r>
              <a:rPr spc="-5" dirty="0" smtClean="0"/>
              <a:t>Professor</a:t>
            </a:r>
            <a:r>
              <a:rPr lang="en-US" spc="-5" dirty="0" smtClean="0"/>
              <a:t> </a:t>
            </a:r>
            <a:r>
              <a:rPr spc="-5" dirty="0" smtClean="0"/>
              <a:t>Candidates</a:t>
            </a:r>
            <a:r>
              <a:rPr lang="en-US" spc="-5" dirty="0" smtClean="0"/>
              <a:t> </a:t>
            </a:r>
            <a:endParaRPr spc="-5" dirty="0"/>
          </a:p>
        </p:txBody>
      </p:sp>
      <p:graphicFrame>
        <p:nvGraphicFramePr>
          <p:cNvPr id="122" name="Content Placeholder 3"/>
          <p:cNvGraphicFramePr>
            <a:graphicFrameLocks/>
          </p:cNvGraphicFramePr>
          <p:nvPr>
            <p:extLst/>
          </p:nvPr>
        </p:nvGraphicFramePr>
        <p:xfrm>
          <a:off x="0" y="1600200"/>
          <a:ext cx="10058400" cy="59436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p:cNvPicPr>
            <a:picLocks noChangeAspect="1"/>
          </p:cNvPicPr>
          <p:nvPr/>
        </p:nvPicPr>
        <p:blipFill>
          <a:blip r:embed="rId4"/>
          <a:stretch>
            <a:fillRect/>
          </a:stretch>
        </p:blipFill>
        <p:spPr>
          <a:xfrm>
            <a:off x="5760720" y="2167128"/>
            <a:ext cx="5255207" cy="6267231"/>
          </a:xfrm>
          <a:prstGeom prst="rect">
            <a:avLst/>
          </a:prstGeom>
        </p:spPr>
      </p:pic>
    </p:spTree>
    <p:custDataLst>
      <p:tags r:id="rId1"/>
    </p:custDataLst>
    <p:extLst>
      <p:ext uri="{BB962C8B-B14F-4D97-AF65-F5344CB8AC3E}">
        <p14:creationId xmlns:p14="http://schemas.microsoft.com/office/powerpoint/2010/main" val="972201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5" y="505967"/>
            <a:ext cx="5132070" cy="635000"/>
          </a:xfrm>
          <a:prstGeom prst="rect">
            <a:avLst/>
          </a:prstGeom>
        </p:spPr>
        <p:txBody>
          <a:bodyPr vert="horz" wrap="square" lIns="0" tIns="12065" rIns="0" bIns="0" rtlCol="0">
            <a:spAutoFit/>
          </a:bodyPr>
          <a:lstStyle/>
          <a:p>
            <a:pPr marL="12700">
              <a:lnSpc>
                <a:spcPct val="100000"/>
              </a:lnSpc>
              <a:spcBef>
                <a:spcPts val="95"/>
              </a:spcBef>
            </a:pPr>
            <a:r>
              <a:rPr lang="en-US" spc="-95" dirty="0" smtClean="0"/>
              <a:t>Promotion Process</a:t>
            </a:r>
            <a:endParaRPr spc="-75" dirty="0"/>
          </a:p>
        </p:txBody>
      </p:sp>
      <p:sp>
        <p:nvSpPr>
          <p:cNvPr id="3" name="object 3"/>
          <p:cNvSpPr txBox="1"/>
          <p:nvPr/>
        </p:nvSpPr>
        <p:spPr>
          <a:xfrm>
            <a:off x="535635" y="1619250"/>
            <a:ext cx="8553501" cy="3757439"/>
          </a:xfrm>
          <a:prstGeom prst="rect">
            <a:avLst/>
          </a:prstGeom>
        </p:spPr>
        <p:txBody>
          <a:bodyPr vert="horz" wrap="square" lIns="0" tIns="12700" rIns="0" bIns="0" rtlCol="0">
            <a:spAutoFit/>
          </a:bodyPr>
          <a:lstStyle/>
          <a:p>
            <a:pPr marL="195580" marR="899794" indent="-182880">
              <a:lnSpc>
                <a:spcPct val="100000"/>
              </a:lnSpc>
              <a:spcBef>
                <a:spcPts val="100"/>
              </a:spcBef>
              <a:buClr>
                <a:srgbClr val="0037A2"/>
              </a:buClr>
              <a:buSzPct val="85416"/>
              <a:buChar char="•"/>
              <a:tabLst>
                <a:tab pos="195580" algn="l"/>
              </a:tabLst>
            </a:pPr>
            <a:r>
              <a:rPr lang="en-US" sz="2400" dirty="0" smtClean="0">
                <a:latin typeface="Arial"/>
                <a:cs typeface="Arial"/>
              </a:rPr>
              <a:t>The faculty member decides, with advice of the Chair, when to go up for promotion and/or tenure</a:t>
            </a:r>
          </a:p>
          <a:p>
            <a:pPr marL="195580" marR="899794" indent="-182880">
              <a:lnSpc>
                <a:spcPct val="100000"/>
              </a:lnSpc>
              <a:spcBef>
                <a:spcPts val="100"/>
              </a:spcBef>
              <a:buClr>
                <a:srgbClr val="0037A2"/>
              </a:buClr>
              <a:buSzPct val="85416"/>
              <a:buChar char="•"/>
              <a:tabLst>
                <a:tab pos="195580" algn="l"/>
              </a:tabLst>
            </a:pPr>
            <a:endParaRPr lang="en-US" sz="2400" spc="-5" dirty="0" smtClean="0">
              <a:latin typeface="Arial"/>
              <a:cs typeface="Arial"/>
            </a:endParaRPr>
          </a:p>
          <a:p>
            <a:pPr marL="195580" marR="899794" indent="-182880">
              <a:lnSpc>
                <a:spcPct val="100000"/>
              </a:lnSpc>
              <a:spcBef>
                <a:spcPts val="100"/>
              </a:spcBef>
              <a:buClr>
                <a:srgbClr val="0037A2"/>
              </a:buClr>
              <a:buSzPct val="85416"/>
              <a:buChar char="•"/>
              <a:tabLst>
                <a:tab pos="195580" algn="l"/>
              </a:tabLst>
            </a:pPr>
            <a:r>
              <a:rPr lang="en-US" sz="2400" spc="-5" dirty="0" smtClean="0">
                <a:latin typeface="Arial"/>
                <a:cs typeface="Arial"/>
              </a:rPr>
              <a:t>The Department votes to support or not to support the promotion and/or tenure of each candidate</a:t>
            </a:r>
          </a:p>
          <a:p>
            <a:pPr marL="652780" marR="899794" lvl="1" indent="-182880">
              <a:spcBef>
                <a:spcPts val="100"/>
              </a:spcBef>
              <a:buClr>
                <a:srgbClr val="0037A2"/>
              </a:buClr>
              <a:buSzPct val="85416"/>
              <a:buChar char="•"/>
              <a:tabLst>
                <a:tab pos="195580" algn="l"/>
              </a:tabLst>
            </a:pPr>
            <a:r>
              <a:rPr lang="en-US" sz="2400" spc="-5" dirty="0" smtClean="0">
                <a:latin typeface="Arial"/>
                <a:cs typeface="Arial"/>
              </a:rPr>
              <a:t>Even if the department votes not to support a candidate, the Chair can decide to support</a:t>
            </a:r>
          </a:p>
          <a:p>
            <a:pPr marL="652780" marR="899794" lvl="1" indent="-182880">
              <a:spcBef>
                <a:spcPts val="100"/>
              </a:spcBef>
              <a:buClr>
                <a:srgbClr val="0037A2"/>
              </a:buClr>
              <a:buSzPct val="85416"/>
              <a:buChar char="•"/>
              <a:tabLst>
                <a:tab pos="195580" algn="l"/>
              </a:tabLst>
            </a:pPr>
            <a:r>
              <a:rPr lang="en-US" sz="2400" spc="-5" dirty="0" smtClean="0">
                <a:latin typeface="Arial"/>
                <a:cs typeface="Arial"/>
              </a:rPr>
              <a:t>Even if the Chair decides not to support a candidate, the candidate can decide that they want to move forward</a:t>
            </a:r>
          </a:p>
        </p:txBody>
      </p:sp>
    </p:spTree>
    <p:custDataLst>
      <p:tags r:id="rId1"/>
    </p:custDataLst>
    <p:extLst>
      <p:ext uri="{BB962C8B-B14F-4D97-AF65-F5344CB8AC3E}">
        <p14:creationId xmlns:p14="http://schemas.microsoft.com/office/powerpoint/2010/main" val="366570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object 111"/>
          <p:cNvSpPr txBox="1">
            <a:spLocks noGrp="1"/>
          </p:cNvSpPr>
          <p:nvPr>
            <p:ph type="title"/>
          </p:nvPr>
        </p:nvSpPr>
        <p:spPr>
          <a:xfrm>
            <a:off x="457200" y="534562"/>
            <a:ext cx="8128634" cy="602088"/>
          </a:xfrm>
          <a:prstGeom prst="rect">
            <a:avLst/>
          </a:prstGeom>
        </p:spPr>
        <p:txBody>
          <a:bodyPr vert="horz" wrap="square" lIns="0" tIns="12065" rIns="0" bIns="0" rtlCol="0">
            <a:spAutoFit/>
          </a:bodyPr>
          <a:lstStyle/>
          <a:p>
            <a:pPr marL="12700">
              <a:lnSpc>
                <a:spcPts val="4610"/>
              </a:lnSpc>
              <a:spcBef>
                <a:spcPts val="95"/>
              </a:spcBef>
            </a:pPr>
            <a:r>
              <a:rPr spc="-5" dirty="0"/>
              <a:t>Tenure Track – Associate</a:t>
            </a:r>
            <a:r>
              <a:rPr spc="50" dirty="0"/>
              <a:t> </a:t>
            </a:r>
            <a:r>
              <a:rPr spc="-5" dirty="0" smtClean="0"/>
              <a:t>Professor</a:t>
            </a:r>
            <a:endParaRPr spc="-5" dirty="0"/>
          </a:p>
        </p:txBody>
      </p:sp>
      <p:graphicFrame>
        <p:nvGraphicFramePr>
          <p:cNvPr id="112" name="Content Placeholder 3"/>
          <p:cNvGraphicFramePr>
            <a:graphicFrameLocks/>
          </p:cNvGraphicFramePr>
          <p:nvPr>
            <p:extLst/>
          </p:nvPr>
        </p:nvGraphicFramePr>
        <p:xfrm>
          <a:off x="76200" y="1752600"/>
          <a:ext cx="105918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962400" y="3374136"/>
            <a:ext cx="22098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Dr. Kent Fuchs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January 2015</a:t>
            </a:r>
            <a:endParaRPr kumimoji="0" lang="en-US" sz="2000" b="1" i="0" u="none" strike="noStrike" kern="1200" cap="none" spc="0" normalizeH="0" baseline="0" noProof="0" dirty="0">
              <a:ln>
                <a:noFill/>
              </a:ln>
              <a:solidFill>
                <a:srgbClr val="F79646">
                  <a:lumMod val="75000"/>
                </a:srgbClr>
              </a:solidFill>
              <a:effectLst/>
              <a:uLnTx/>
              <a:uFillTx/>
              <a:latin typeface="Calibri"/>
              <a:ea typeface="+mn-ea"/>
              <a:cs typeface="+mn-cs"/>
            </a:endParaRPr>
          </a:p>
        </p:txBody>
      </p:sp>
      <p:cxnSp>
        <p:nvCxnSpPr>
          <p:cNvPr id="5" name="Straight Arrow Connector 4"/>
          <p:cNvCxnSpPr/>
          <p:nvPr/>
        </p:nvCxnSpPr>
        <p:spPr>
          <a:xfrm>
            <a:off x="5004657" y="4082022"/>
            <a:ext cx="0" cy="533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4733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943" y="545084"/>
            <a:ext cx="5208905" cy="574040"/>
          </a:xfrm>
          <a:prstGeom prst="rect">
            <a:avLst/>
          </a:prstGeom>
        </p:spPr>
        <p:txBody>
          <a:bodyPr vert="horz" wrap="square" lIns="0" tIns="12700" rIns="0" bIns="0" rtlCol="0">
            <a:spAutoFit/>
          </a:bodyPr>
          <a:lstStyle/>
          <a:p>
            <a:pPr marL="12700">
              <a:lnSpc>
                <a:spcPct val="100000"/>
              </a:lnSpc>
              <a:spcBef>
                <a:spcPts val="100"/>
              </a:spcBef>
            </a:pPr>
            <a:r>
              <a:rPr sz="3600" spc="-5" dirty="0"/>
              <a:t>Tenure Track –</a:t>
            </a:r>
            <a:r>
              <a:rPr sz="3600" spc="0" dirty="0"/>
              <a:t> </a:t>
            </a:r>
            <a:r>
              <a:rPr sz="3600" spc="-5" dirty="0"/>
              <a:t>Professor</a:t>
            </a:r>
            <a:endParaRPr sz="3600" dirty="0"/>
          </a:p>
        </p:txBody>
      </p:sp>
      <p:graphicFrame>
        <p:nvGraphicFramePr>
          <p:cNvPr id="136" name="Content Placeholder 3"/>
          <p:cNvGraphicFramePr>
            <a:graphicFrameLocks/>
          </p:cNvGraphicFramePr>
          <p:nvPr>
            <p:extLst/>
          </p:nvPr>
        </p:nvGraphicFramePr>
        <p:xfrm>
          <a:off x="76200" y="1219200"/>
          <a:ext cx="9982200" cy="6400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71357" y="1624363"/>
            <a:ext cx="22098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Dr. Kent Fuchs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January 2015</a:t>
            </a:r>
            <a:endParaRPr kumimoji="0" lang="en-US" sz="2000" b="1" i="0" u="none" strike="noStrike" kern="1200" cap="none" spc="0" normalizeH="0" baseline="0" noProof="0" dirty="0">
              <a:ln>
                <a:noFill/>
              </a:ln>
              <a:solidFill>
                <a:srgbClr val="F79646">
                  <a:lumMod val="75000"/>
                </a:srgbClr>
              </a:solidFill>
              <a:effectLst/>
              <a:uLnTx/>
              <a:uFillTx/>
              <a:latin typeface="Calibri"/>
              <a:ea typeface="+mn-ea"/>
              <a:cs typeface="+mn-cs"/>
            </a:endParaRPr>
          </a:p>
        </p:txBody>
      </p:sp>
      <p:cxnSp>
        <p:nvCxnSpPr>
          <p:cNvPr id="5" name="Straight Arrow Connector 4"/>
          <p:cNvCxnSpPr/>
          <p:nvPr/>
        </p:nvCxnSpPr>
        <p:spPr>
          <a:xfrm>
            <a:off x="6376257" y="2332249"/>
            <a:ext cx="0" cy="533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55708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900" y="476279"/>
            <a:ext cx="9766300" cy="1244571"/>
          </a:xfrm>
          <a:prstGeom prst="rect">
            <a:avLst/>
          </a:prstGeom>
        </p:spPr>
        <p:txBody>
          <a:bodyPr vert="horz" wrap="square" lIns="0" tIns="13335" rIns="0" bIns="0" rtlCol="0">
            <a:spAutoFit/>
          </a:bodyPr>
          <a:lstStyle/>
          <a:p>
            <a:pPr marL="12700">
              <a:lnSpc>
                <a:spcPct val="100000"/>
              </a:lnSpc>
              <a:spcBef>
                <a:spcPts val="105"/>
              </a:spcBef>
            </a:pPr>
            <a:r>
              <a:rPr dirty="0"/>
              <a:t>Multi-Mission Associate Professor</a:t>
            </a:r>
            <a:r>
              <a:rPr spc="-140" dirty="0"/>
              <a:t> </a:t>
            </a:r>
            <a:r>
              <a:rPr spc="-5" dirty="0"/>
              <a:t>Candidates</a:t>
            </a:r>
            <a:endParaRPr dirty="0"/>
          </a:p>
        </p:txBody>
      </p:sp>
      <p:graphicFrame>
        <p:nvGraphicFramePr>
          <p:cNvPr id="160" name="Content Placeholder 3"/>
          <p:cNvGraphicFramePr>
            <a:graphicFrameLocks/>
          </p:cNvGraphicFramePr>
          <p:nvPr>
            <p:extLst/>
          </p:nvPr>
        </p:nvGraphicFramePr>
        <p:xfrm>
          <a:off x="-76200" y="1562100"/>
          <a:ext cx="10210800" cy="60579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205604" y="2350456"/>
            <a:ext cx="22098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Dr. Kent Fuchs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January 2015</a:t>
            </a:r>
            <a:endParaRPr kumimoji="0" lang="en-US" sz="2000" b="1" i="0" u="none" strike="noStrike" kern="1200" cap="none" spc="0" normalizeH="0" baseline="0" noProof="0" dirty="0">
              <a:ln>
                <a:noFill/>
              </a:ln>
              <a:solidFill>
                <a:srgbClr val="F79646">
                  <a:lumMod val="75000"/>
                </a:srgbClr>
              </a:solidFill>
              <a:effectLst/>
              <a:uLnTx/>
              <a:uFillTx/>
              <a:latin typeface="Calibri"/>
              <a:ea typeface="+mn-ea"/>
              <a:cs typeface="+mn-cs"/>
            </a:endParaRPr>
          </a:p>
        </p:txBody>
      </p:sp>
      <p:cxnSp>
        <p:nvCxnSpPr>
          <p:cNvPr id="5" name="Straight Arrow Connector 4"/>
          <p:cNvCxnSpPr/>
          <p:nvPr/>
        </p:nvCxnSpPr>
        <p:spPr>
          <a:xfrm>
            <a:off x="5247861" y="3058342"/>
            <a:ext cx="0" cy="533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04375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550" y="519937"/>
            <a:ext cx="9613900" cy="627736"/>
          </a:xfrm>
          <a:prstGeom prst="rect">
            <a:avLst/>
          </a:prstGeom>
        </p:spPr>
        <p:txBody>
          <a:bodyPr vert="horz" wrap="square" lIns="0" tIns="12065" rIns="0" bIns="0" rtlCol="0">
            <a:spAutoFit/>
          </a:bodyPr>
          <a:lstStyle/>
          <a:p>
            <a:pPr marL="12700">
              <a:lnSpc>
                <a:spcPct val="100000"/>
              </a:lnSpc>
              <a:spcBef>
                <a:spcPts val="95"/>
              </a:spcBef>
            </a:pPr>
            <a:r>
              <a:rPr spc="-5" dirty="0"/>
              <a:t>Multi-Mission –</a:t>
            </a:r>
            <a:r>
              <a:rPr spc="15" dirty="0"/>
              <a:t> </a:t>
            </a:r>
            <a:r>
              <a:rPr spc="-5" dirty="0" smtClean="0"/>
              <a:t>Professor</a:t>
            </a:r>
            <a:r>
              <a:rPr lang="en-US" spc="-5" dirty="0" smtClean="0"/>
              <a:t> </a:t>
            </a:r>
            <a:r>
              <a:rPr spc="-5" dirty="0" smtClean="0"/>
              <a:t>Candidates</a:t>
            </a:r>
            <a:r>
              <a:rPr lang="en-US" spc="-5" dirty="0" smtClean="0"/>
              <a:t> </a:t>
            </a:r>
            <a:endParaRPr spc="-5" dirty="0"/>
          </a:p>
        </p:txBody>
      </p:sp>
      <p:graphicFrame>
        <p:nvGraphicFramePr>
          <p:cNvPr id="122" name="Content Placeholder 3"/>
          <p:cNvGraphicFramePr>
            <a:graphicFrameLocks/>
          </p:cNvGraphicFramePr>
          <p:nvPr>
            <p:extLst/>
          </p:nvPr>
        </p:nvGraphicFramePr>
        <p:xfrm>
          <a:off x="0" y="1600200"/>
          <a:ext cx="10058400"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343400" y="1981200"/>
            <a:ext cx="22098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Dr. Kent Fuchs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79646">
                    <a:lumMod val="75000"/>
                  </a:srgbClr>
                </a:solidFill>
                <a:effectLst/>
                <a:uLnTx/>
                <a:uFillTx/>
                <a:latin typeface="Calibri"/>
                <a:ea typeface="+mn-ea"/>
                <a:cs typeface="+mn-cs"/>
              </a:rPr>
              <a:t>January 2015</a:t>
            </a:r>
            <a:endParaRPr kumimoji="0" lang="en-US" sz="2000" b="1" i="0" u="none" strike="noStrike" kern="1200" cap="none" spc="0" normalizeH="0" baseline="0" noProof="0" dirty="0">
              <a:ln>
                <a:noFill/>
              </a:ln>
              <a:solidFill>
                <a:srgbClr val="F79646">
                  <a:lumMod val="75000"/>
                </a:srgbClr>
              </a:solidFill>
              <a:effectLst/>
              <a:uLnTx/>
              <a:uFillTx/>
              <a:latin typeface="Calibri"/>
              <a:ea typeface="+mn-ea"/>
              <a:cs typeface="+mn-cs"/>
            </a:endParaRPr>
          </a:p>
        </p:txBody>
      </p:sp>
      <p:cxnSp>
        <p:nvCxnSpPr>
          <p:cNvPr id="5" name="Straight Arrow Connector 4"/>
          <p:cNvCxnSpPr/>
          <p:nvPr/>
        </p:nvCxnSpPr>
        <p:spPr>
          <a:xfrm>
            <a:off x="5385657" y="2765286"/>
            <a:ext cx="0" cy="533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0196416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5980"/>
            <a:ext cx="8110728" cy="1846659"/>
          </a:xfrm>
        </p:spPr>
        <p:txBody>
          <a:bodyPr/>
          <a:lstStyle/>
          <a:p>
            <a:r>
              <a:rPr lang="en-US" dirty="0" smtClean="0"/>
              <a:t>Review of Productivity of Faculty </a:t>
            </a:r>
            <a:r>
              <a:rPr lang="en-US" dirty="0"/>
              <a:t>S</a:t>
            </a:r>
            <a:r>
              <a:rPr lang="en-US" dirty="0" smtClean="0"/>
              <a:t>uccessfully </a:t>
            </a:r>
            <a:r>
              <a:rPr lang="en-US" dirty="0"/>
              <a:t>P</a:t>
            </a:r>
            <a:r>
              <a:rPr lang="en-US" dirty="0" smtClean="0"/>
              <a:t>romoted and/or Tenured</a:t>
            </a:r>
            <a:endParaRPr lang="en-US" dirty="0"/>
          </a:p>
        </p:txBody>
      </p:sp>
      <p:sp>
        <p:nvSpPr>
          <p:cNvPr id="3" name="Subtitle 2"/>
          <p:cNvSpPr>
            <a:spLocks noGrp="1"/>
          </p:cNvSpPr>
          <p:nvPr>
            <p:ph type="subTitle" idx="4"/>
          </p:nvPr>
        </p:nvSpPr>
        <p:spPr/>
        <p:txBody>
          <a:bodyPr/>
          <a:lstStyle/>
          <a:p>
            <a:endParaRPr lang="en-US"/>
          </a:p>
        </p:txBody>
      </p:sp>
    </p:spTree>
    <p:custDataLst>
      <p:tags r:id="rId1"/>
    </p:custDataLst>
    <p:extLst>
      <p:ext uri="{BB962C8B-B14F-4D97-AF65-F5344CB8AC3E}">
        <p14:creationId xmlns:p14="http://schemas.microsoft.com/office/powerpoint/2010/main" val="910393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10648"/>
            <a:ext cx="7834173" cy="1244571"/>
          </a:xfrm>
          <a:prstGeom prst="rect">
            <a:avLst/>
          </a:prstGeom>
        </p:spPr>
        <p:txBody>
          <a:bodyPr vert="horz" wrap="square" lIns="0" tIns="13335" rIns="0" bIns="0" rtlCol="0">
            <a:spAutoFit/>
          </a:bodyPr>
          <a:lstStyle/>
          <a:p>
            <a:pPr marL="12700">
              <a:lnSpc>
                <a:spcPct val="100000"/>
              </a:lnSpc>
              <a:spcBef>
                <a:spcPts val="105"/>
              </a:spcBef>
            </a:pPr>
            <a:r>
              <a:rPr spc="-5" dirty="0"/>
              <a:t>Refereed Publications:</a:t>
            </a:r>
            <a:r>
              <a:rPr spc="-30" dirty="0"/>
              <a:t> </a:t>
            </a:r>
            <a:r>
              <a:rPr spc="-5" dirty="0"/>
              <a:t>Tenured</a:t>
            </a:r>
            <a:endParaRPr dirty="0"/>
          </a:p>
          <a:p>
            <a:pPr marL="12700">
              <a:lnSpc>
                <a:spcPct val="100000"/>
              </a:lnSpc>
            </a:pPr>
            <a:r>
              <a:rPr dirty="0"/>
              <a:t>Associate</a:t>
            </a:r>
            <a:r>
              <a:rPr spc="-50" dirty="0"/>
              <a:t> </a:t>
            </a:r>
            <a:r>
              <a:rPr dirty="0"/>
              <a:t>Professors</a:t>
            </a:r>
          </a:p>
        </p:txBody>
      </p:sp>
      <p:graphicFrame>
        <p:nvGraphicFramePr>
          <p:cNvPr id="72" name="Content Placeholder 3"/>
          <p:cNvGraphicFramePr>
            <a:graphicFrameLocks/>
          </p:cNvGraphicFramePr>
          <p:nvPr>
            <p:extLst>
              <p:ext uri="{D42A27DB-BD31-4B8C-83A1-F6EECF244321}">
                <p14:modId xmlns:p14="http://schemas.microsoft.com/office/powerpoint/2010/main" val="2457732663"/>
              </p:ext>
            </p:extLst>
          </p:nvPr>
        </p:nvGraphicFramePr>
        <p:xfrm>
          <a:off x="509904" y="1289304"/>
          <a:ext cx="96774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005072" y="6995160"/>
            <a:ext cx="3151825" cy="584775"/>
          </a:xfrm>
          <a:prstGeom prst="rect">
            <a:avLst/>
          </a:prstGeom>
          <a:noFill/>
        </p:spPr>
        <p:txBody>
          <a:bodyPr wrap="none" rtlCol="0">
            <a:spAutoFit/>
          </a:bodyPr>
          <a:lstStyle/>
          <a:p>
            <a:r>
              <a:rPr lang="en-US" sz="3200" dirty="0" smtClean="0"/>
              <a:t>Faculty Candidate</a:t>
            </a:r>
            <a:endParaRPr lang="en-US" sz="3200" dirty="0"/>
          </a:p>
        </p:txBody>
      </p:sp>
      <p:sp>
        <p:nvSpPr>
          <p:cNvPr id="5" name="TextBox 4"/>
          <p:cNvSpPr txBox="1"/>
          <p:nvPr/>
        </p:nvSpPr>
        <p:spPr>
          <a:xfrm rot="16200000">
            <a:off x="-1701454" y="3930616"/>
            <a:ext cx="4106445" cy="584775"/>
          </a:xfrm>
          <a:prstGeom prst="rect">
            <a:avLst/>
          </a:prstGeom>
          <a:noFill/>
        </p:spPr>
        <p:txBody>
          <a:bodyPr wrap="none" rtlCol="0">
            <a:spAutoFit/>
          </a:bodyPr>
          <a:lstStyle/>
          <a:p>
            <a:r>
              <a:rPr lang="en-US" sz="3200" dirty="0" smtClean="0"/>
              <a:t>Number of Publications</a:t>
            </a:r>
            <a:endParaRPr lang="en-US" sz="3200" dirty="0"/>
          </a:p>
        </p:txBody>
      </p:sp>
    </p:spTree>
    <p:custDataLst>
      <p:tags r:id="rId1"/>
    </p:custDataLst>
    <p:extLst>
      <p:ext uri="{BB962C8B-B14F-4D97-AF65-F5344CB8AC3E}">
        <p14:creationId xmlns:p14="http://schemas.microsoft.com/office/powerpoint/2010/main" val="39853829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8740" y="534669"/>
            <a:ext cx="8673548" cy="1243289"/>
          </a:xfrm>
          <a:prstGeom prst="rect">
            <a:avLst/>
          </a:prstGeom>
        </p:spPr>
        <p:txBody>
          <a:bodyPr vert="horz" wrap="square" lIns="0" tIns="12065" rIns="0" bIns="0" rtlCol="0">
            <a:spAutoFit/>
          </a:bodyPr>
          <a:lstStyle/>
          <a:p>
            <a:pPr marL="12700">
              <a:lnSpc>
                <a:spcPct val="100000"/>
              </a:lnSpc>
              <a:spcBef>
                <a:spcPts val="105"/>
              </a:spcBef>
            </a:pPr>
            <a:r>
              <a:rPr lang="en-US" spc="-5" dirty="0"/>
              <a:t>Refereed Publications:</a:t>
            </a:r>
            <a:r>
              <a:rPr lang="en-US" spc="-30" dirty="0"/>
              <a:t> </a:t>
            </a:r>
            <a:r>
              <a:rPr lang="en-US" spc="-5" dirty="0"/>
              <a:t>Tenured</a:t>
            </a:r>
            <a:r>
              <a:rPr lang="en-US" dirty="0"/>
              <a:t/>
            </a:r>
            <a:br>
              <a:rPr lang="en-US" dirty="0"/>
            </a:br>
            <a:r>
              <a:rPr lang="en-US" dirty="0" smtClean="0"/>
              <a:t>Professors</a:t>
            </a:r>
            <a:endParaRPr spc="-114" dirty="0">
              <a:latin typeface="Calibri"/>
              <a:cs typeface="Calibri"/>
            </a:endParaRPr>
          </a:p>
        </p:txBody>
      </p:sp>
      <p:graphicFrame>
        <p:nvGraphicFramePr>
          <p:cNvPr id="104" name="Chart 103"/>
          <p:cNvGraphicFramePr/>
          <p:nvPr>
            <p:extLst>
              <p:ext uri="{D42A27DB-BD31-4B8C-83A1-F6EECF244321}">
                <p14:modId xmlns:p14="http://schemas.microsoft.com/office/powerpoint/2010/main" val="710181145"/>
              </p:ext>
            </p:extLst>
          </p:nvPr>
        </p:nvGraphicFramePr>
        <p:xfrm>
          <a:off x="786384" y="2020824"/>
          <a:ext cx="8686800" cy="508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005072" y="6995160"/>
            <a:ext cx="3151825" cy="584775"/>
          </a:xfrm>
          <a:prstGeom prst="rect">
            <a:avLst/>
          </a:prstGeom>
          <a:noFill/>
        </p:spPr>
        <p:txBody>
          <a:bodyPr wrap="none" rtlCol="0">
            <a:spAutoFit/>
          </a:bodyPr>
          <a:lstStyle/>
          <a:p>
            <a:r>
              <a:rPr lang="en-US" sz="3200" dirty="0" smtClean="0"/>
              <a:t>Faculty Candidate</a:t>
            </a:r>
            <a:endParaRPr lang="en-US" sz="3200" dirty="0"/>
          </a:p>
        </p:txBody>
      </p:sp>
      <p:sp>
        <p:nvSpPr>
          <p:cNvPr id="5" name="TextBox 4"/>
          <p:cNvSpPr txBox="1"/>
          <p:nvPr/>
        </p:nvSpPr>
        <p:spPr>
          <a:xfrm rot="16200000">
            <a:off x="-1559226" y="4366875"/>
            <a:ext cx="4106445" cy="584775"/>
          </a:xfrm>
          <a:prstGeom prst="rect">
            <a:avLst/>
          </a:prstGeom>
          <a:noFill/>
        </p:spPr>
        <p:txBody>
          <a:bodyPr wrap="none" rtlCol="0">
            <a:spAutoFit/>
          </a:bodyPr>
          <a:lstStyle/>
          <a:p>
            <a:r>
              <a:rPr lang="en-US" sz="3200" dirty="0" smtClean="0"/>
              <a:t>Number of Publications</a:t>
            </a:r>
            <a:endParaRPr lang="en-US" sz="3200" dirty="0"/>
          </a:p>
        </p:txBody>
      </p:sp>
    </p:spTree>
    <p:custDataLst>
      <p:tags r:id="rId1"/>
    </p:custDataLst>
    <p:extLst>
      <p:ext uri="{BB962C8B-B14F-4D97-AF65-F5344CB8AC3E}">
        <p14:creationId xmlns:p14="http://schemas.microsoft.com/office/powerpoint/2010/main" val="2453713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21208"/>
            <a:ext cx="8875776" cy="1243289"/>
          </a:xfrm>
          <a:prstGeom prst="rect">
            <a:avLst/>
          </a:prstGeom>
        </p:spPr>
        <p:txBody>
          <a:bodyPr vert="horz" wrap="square" lIns="0" tIns="12065" rIns="0" bIns="0" rtlCol="0">
            <a:spAutoFit/>
          </a:bodyPr>
          <a:lstStyle/>
          <a:p>
            <a:pPr marL="12700">
              <a:lnSpc>
                <a:spcPct val="100000"/>
              </a:lnSpc>
              <a:spcBef>
                <a:spcPts val="95"/>
              </a:spcBef>
            </a:pPr>
            <a:r>
              <a:rPr lang="en-US" spc="-5" dirty="0">
                <a:latin typeface="Arial" panose="020B0604020202020204" pitchFamily="34" charset="0"/>
                <a:cs typeface="Arial" panose="020B0604020202020204" pitchFamily="34" charset="0"/>
              </a:rPr>
              <a:t>Refereed Publications:</a:t>
            </a:r>
            <a:r>
              <a:rPr lang="en-US" spc="-30" dirty="0">
                <a:latin typeface="Arial" panose="020B0604020202020204" pitchFamily="34" charset="0"/>
                <a:cs typeface="Arial" panose="020B0604020202020204" pitchFamily="34" charset="0"/>
              </a:rPr>
              <a:t> </a:t>
            </a:r>
            <a:r>
              <a:rPr spc="-95" dirty="0" smtClean="0">
                <a:latin typeface="Arial" panose="020B0604020202020204" pitchFamily="34" charset="0"/>
                <a:cs typeface="Arial" panose="020B0604020202020204" pitchFamily="34" charset="0"/>
              </a:rPr>
              <a:t>Multi-Mission</a:t>
            </a:r>
            <a:r>
              <a:rPr lang="en-US" spc="-95" dirty="0" smtClean="0">
                <a:latin typeface="Arial" panose="020B0604020202020204" pitchFamily="34" charset="0"/>
                <a:cs typeface="Arial" panose="020B0604020202020204" pitchFamily="34" charset="0"/>
              </a:rPr>
              <a:t> </a:t>
            </a:r>
            <a:r>
              <a:rPr spc="-100" dirty="0" smtClean="0">
                <a:latin typeface="Arial" panose="020B0604020202020204" pitchFamily="34" charset="0"/>
                <a:cs typeface="Arial" panose="020B0604020202020204" pitchFamily="34" charset="0"/>
              </a:rPr>
              <a:t>Associate</a:t>
            </a:r>
            <a:r>
              <a:rPr spc="-440" dirty="0" smtClean="0">
                <a:latin typeface="Arial" panose="020B0604020202020204" pitchFamily="34" charset="0"/>
                <a:cs typeface="Arial" panose="020B0604020202020204" pitchFamily="34" charset="0"/>
              </a:rPr>
              <a:t> </a:t>
            </a:r>
            <a:r>
              <a:rPr spc="-114" dirty="0">
                <a:latin typeface="Arial" panose="020B0604020202020204" pitchFamily="34" charset="0"/>
                <a:cs typeface="Arial" panose="020B0604020202020204" pitchFamily="34" charset="0"/>
              </a:rPr>
              <a:t>Professors</a:t>
            </a:r>
          </a:p>
        </p:txBody>
      </p:sp>
      <p:graphicFrame>
        <p:nvGraphicFramePr>
          <p:cNvPr id="183" name="Chart 182"/>
          <p:cNvGraphicFramePr/>
          <p:nvPr>
            <p:extLst>
              <p:ext uri="{D42A27DB-BD31-4B8C-83A1-F6EECF244321}">
                <p14:modId xmlns:p14="http://schemas.microsoft.com/office/powerpoint/2010/main" val="1190718308"/>
              </p:ext>
            </p:extLst>
          </p:nvPr>
        </p:nvGraphicFramePr>
        <p:xfrm>
          <a:off x="530352" y="1655505"/>
          <a:ext cx="93726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005072" y="7215057"/>
            <a:ext cx="3151825" cy="584775"/>
          </a:xfrm>
          <a:prstGeom prst="rect">
            <a:avLst/>
          </a:prstGeom>
          <a:noFill/>
        </p:spPr>
        <p:txBody>
          <a:bodyPr wrap="none" rtlCol="0">
            <a:spAutoFit/>
          </a:bodyPr>
          <a:lstStyle/>
          <a:p>
            <a:r>
              <a:rPr lang="en-US" sz="3200" dirty="0" smtClean="0"/>
              <a:t>Faculty Candidate</a:t>
            </a:r>
            <a:endParaRPr lang="en-US" sz="3200" dirty="0"/>
          </a:p>
        </p:txBody>
      </p:sp>
      <p:sp>
        <p:nvSpPr>
          <p:cNvPr id="5" name="TextBox 4"/>
          <p:cNvSpPr txBox="1"/>
          <p:nvPr/>
        </p:nvSpPr>
        <p:spPr>
          <a:xfrm rot="16200000">
            <a:off x="-1742102" y="4362567"/>
            <a:ext cx="4106445" cy="584775"/>
          </a:xfrm>
          <a:prstGeom prst="rect">
            <a:avLst/>
          </a:prstGeom>
          <a:noFill/>
        </p:spPr>
        <p:txBody>
          <a:bodyPr wrap="none" rtlCol="0">
            <a:spAutoFit/>
          </a:bodyPr>
          <a:lstStyle/>
          <a:p>
            <a:r>
              <a:rPr lang="en-US" sz="3200" dirty="0" smtClean="0"/>
              <a:t>Number of Publications</a:t>
            </a:r>
            <a:endParaRPr lang="en-US" sz="3200" dirty="0"/>
          </a:p>
        </p:txBody>
      </p:sp>
    </p:spTree>
    <p:custDataLst>
      <p:tags r:id="rId1"/>
    </p:custDataLst>
    <p:extLst>
      <p:ext uri="{BB962C8B-B14F-4D97-AF65-F5344CB8AC3E}">
        <p14:creationId xmlns:p14="http://schemas.microsoft.com/office/powerpoint/2010/main" val="2442463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21503"/>
            <a:ext cx="9065260" cy="1243289"/>
          </a:xfrm>
          <a:prstGeom prst="rect">
            <a:avLst/>
          </a:prstGeom>
        </p:spPr>
        <p:txBody>
          <a:bodyPr vert="horz" wrap="square" lIns="0" tIns="12065" rIns="0" bIns="0" rtlCol="0">
            <a:spAutoFit/>
          </a:bodyPr>
          <a:lstStyle/>
          <a:p>
            <a:pPr marL="12700">
              <a:lnSpc>
                <a:spcPct val="100000"/>
              </a:lnSpc>
              <a:spcBef>
                <a:spcPts val="95"/>
              </a:spcBef>
            </a:pPr>
            <a:r>
              <a:rPr lang="en-US" spc="-5" dirty="0">
                <a:latin typeface="Arial" panose="020B0604020202020204" pitchFamily="34" charset="0"/>
                <a:cs typeface="Arial" panose="020B0604020202020204" pitchFamily="34" charset="0"/>
              </a:rPr>
              <a:t>Refereed Publications:</a:t>
            </a:r>
            <a:r>
              <a:rPr lang="en-US" spc="-30" dirty="0">
                <a:latin typeface="Arial" panose="020B0604020202020204" pitchFamily="34" charset="0"/>
                <a:cs typeface="Arial" panose="020B0604020202020204" pitchFamily="34" charset="0"/>
              </a:rPr>
              <a:t> </a:t>
            </a:r>
            <a:r>
              <a:rPr lang="en-US" spc="-95" dirty="0" smtClean="0">
                <a:latin typeface="Arial" panose="020B0604020202020204" pitchFamily="34" charset="0"/>
                <a:cs typeface="Arial" panose="020B0604020202020204" pitchFamily="34" charset="0"/>
              </a:rPr>
              <a:t>Multi-Mission </a:t>
            </a:r>
            <a:r>
              <a:rPr spc="-114" dirty="0" smtClean="0">
                <a:solidFill>
                  <a:srgbClr val="F2700E"/>
                </a:solidFill>
                <a:latin typeface="Arial" panose="020B0604020202020204" pitchFamily="34" charset="0"/>
                <a:cs typeface="Arial" panose="020B0604020202020204" pitchFamily="34" charset="0"/>
              </a:rPr>
              <a:t>Professors</a:t>
            </a:r>
            <a:endParaRPr spc="-114" dirty="0">
              <a:solidFill>
                <a:srgbClr val="F2700E"/>
              </a:solidFill>
              <a:latin typeface="Arial" panose="020B0604020202020204" pitchFamily="34" charset="0"/>
              <a:cs typeface="Arial" panose="020B0604020202020204" pitchFamily="34" charset="0"/>
            </a:endParaRPr>
          </a:p>
        </p:txBody>
      </p:sp>
      <p:graphicFrame>
        <p:nvGraphicFramePr>
          <p:cNvPr id="128" name="Chart 127"/>
          <p:cNvGraphicFramePr/>
          <p:nvPr>
            <p:extLst>
              <p:ext uri="{D42A27DB-BD31-4B8C-83A1-F6EECF244321}">
                <p14:modId xmlns:p14="http://schemas.microsoft.com/office/powerpoint/2010/main" val="1175099710"/>
              </p:ext>
            </p:extLst>
          </p:nvPr>
        </p:nvGraphicFramePr>
        <p:xfrm>
          <a:off x="611738" y="1581912"/>
          <a:ext cx="9448800" cy="530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005072" y="6995160"/>
            <a:ext cx="3151825" cy="584775"/>
          </a:xfrm>
          <a:prstGeom prst="rect">
            <a:avLst/>
          </a:prstGeom>
          <a:noFill/>
        </p:spPr>
        <p:txBody>
          <a:bodyPr wrap="none" rtlCol="0">
            <a:spAutoFit/>
          </a:bodyPr>
          <a:lstStyle/>
          <a:p>
            <a:r>
              <a:rPr lang="en-US" sz="3200" dirty="0" smtClean="0"/>
              <a:t>Faculty Candidate</a:t>
            </a:r>
            <a:endParaRPr lang="en-US" sz="3200" dirty="0"/>
          </a:p>
        </p:txBody>
      </p:sp>
      <p:sp>
        <p:nvSpPr>
          <p:cNvPr id="5" name="TextBox 4"/>
          <p:cNvSpPr txBox="1"/>
          <p:nvPr/>
        </p:nvSpPr>
        <p:spPr>
          <a:xfrm rot="16200000">
            <a:off x="-1559226" y="4366875"/>
            <a:ext cx="4106445" cy="584775"/>
          </a:xfrm>
          <a:prstGeom prst="rect">
            <a:avLst/>
          </a:prstGeom>
          <a:noFill/>
        </p:spPr>
        <p:txBody>
          <a:bodyPr wrap="none" rtlCol="0">
            <a:spAutoFit/>
          </a:bodyPr>
          <a:lstStyle/>
          <a:p>
            <a:r>
              <a:rPr lang="en-US" sz="3200" dirty="0" smtClean="0"/>
              <a:t>Number of Publications</a:t>
            </a:r>
            <a:endParaRPr lang="en-US" sz="3200" dirty="0"/>
          </a:p>
        </p:txBody>
      </p:sp>
    </p:spTree>
    <p:custDataLst>
      <p:tags r:id="rId1"/>
    </p:custDataLst>
    <p:extLst>
      <p:ext uri="{BB962C8B-B14F-4D97-AF65-F5344CB8AC3E}">
        <p14:creationId xmlns:p14="http://schemas.microsoft.com/office/powerpoint/2010/main" val="20849469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5696" y="1338645"/>
            <a:ext cx="8989365" cy="6011902"/>
          </a:xfrm>
          <a:prstGeom prst="rect">
            <a:avLst/>
          </a:prstGeom>
        </p:spPr>
        <p:txBody>
          <a:bodyPr vert="horz" wrap="square" lIns="0" tIns="12700" rIns="0" bIns="0" rtlCol="0">
            <a:spAutoFit/>
          </a:bodyPr>
          <a:lstStyle/>
          <a:p>
            <a:pPr marL="355600" lvl="1" indent="-342900">
              <a:spcBef>
                <a:spcPts val="5"/>
              </a:spcBef>
              <a:buChar char="•"/>
              <a:tabLst>
                <a:tab pos="812165" algn="l"/>
                <a:tab pos="813435" algn="l"/>
              </a:tabLst>
            </a:pPr>
            <a:r>
              <a:rPr lang="en-US" sz="2400" b="1" dirty="0" smtClean="0">
                <a:latin typeface="Arial"/>
                <a:cs typeface="Arial"/>
              </a:rPr>
              <a:t>Packets</a:t>
            </a:r>
            <a:r>
              <a:rPr lang="en-US" sz="2400" dirty="0" smtClean="0">
                <a:latin typeface="Arial"/>
                <a:cs typeface="Arial"/>
              </a:rPr>
              <a:t>:</a:t>
            </a:r>
          </a:p>
          <a:p>
            <a:pPr marL="652780" marR="316230" lvl="1" indent="-182880">
              <a:spcBef>
                <a:spcPts val="100"/>
              </a:spcBef>
              <a:buClr>
                <a:srgbClr val="0037A2"/>
              </a:buClr>
              <a:buSzPct val="85416"/>
              <a:buFontTx/>
              <a:buChar char="•"/>
              <a:tabLst>
                <a:tab pos="195580" algn="l"/>
              </a:tabLst>
            </a:pPr>
            <a:r>
              <a:rPr lang="en-US" sz="2400" b="1" dirty="0" smtClean="0">
                <a:latin typeface="Arial" panose="020B0604020202020204" pitchFamily="34" charset="0"/>
                <a:cs typeface="Arial" panose="020B0604020202020204" pitchFamily="34" charset="0"/>
              </a:rPr>
              <a:t>Patient identifiers </a:t>
            </a:r>
            <a:r>
              <a:rPr lang="en-US" sz="2400" dirty="0" smtClean="0">
                <a:latin typeface="Arial" panose="020B0604020202020204" pitchFamily="34" charset="0"/>
                <a:cs typeface="Arial" panose="020B0604020202020204" pitchFamily="34" charset="0"/>
              </a:rPr>
              <a:t>need </a:t>
            </a:r>
            <a:r>
              <a:rPr lang="en-US" sz="2400" dirty="0">
                <a:latin typeface="Arial" panose="020B0604020202020204" pitchFamily="34" charset="0"/>
                <a:cs typeface="Arial" panose="020B0604020202020204" pitchFamily="34" charset="0"/>
              </a:rPr>
              <a:t>to be redacted in the </a:t>
            </a:r>
            <a:r>
              <a:rPr lang="en-US" sz="2400" dirty="0" smtClean="0">
                <a:latin typeface="Arial" panose="020B0604020202020204" pitchFamily="34" charset="0"/>
                <a:cs typeface="Arial" panose="020B0604020202020204" pitchFamily="34" charset="0"/>
              </a:rPr>
              <a:t>packets</a:t>
            </a:r>
          </a:p>
          <a:p>
            <a:pPr marL="652780" marR="316230" lvl="1" indent="-182880">
              <a:spcBef>
                <a:spcPts val="100"/>
              </a:spcBef>
              <a:buClr>
                <a:srgbClr val="0037A2"/>
              </a:buClr>
              <a:buSzPct val="85416"/>
              <a:buFontTx/>
              <a:buChar char="•"/>
              <a:tabLst>
                <a:tab pos="195580" algn="l"/>
              </a:tabLst>
            </a:pPr>
            <a:endParaRPr lang="en-US" sz="2400" dirty="0">
              <a:latin typeface="Arial" panose="020B0604020202020204" pitchFamily="34" charset="0"/>
              <a:cs typeface="Arial" panose="020B0604020202020204" pitchFamily="34" charset="0"/>
            </a:endParaRPr>
          </a:p>
          <a:p>
            <a:pPr marL="652780" marR="316230" lvl="1" indent="-182880">
              <a:spcBef>
                <a:spcPts val="100"/>
              </a:spcBef>
              <a:buClr>
                <a:srgbClr val="0037A2"/>
              </a:buClr>
              <a:buSzPct val="85416"/>
              <a:buFontTx/>
              <a:buChar char="•"/>
              <a:tabLst>
                <a:tab pos="195580" algn="l"/>
              </a:tabLst>
            </a:pPr>
            <a:r>
              <a:rPr lang="en-US" sz="2400" b="1" dirty="0" smtClean="0">
                <a:latin typeface="Arial" panose="020B0604020202020204" pitchFamily="34" charset="0"/>
                <a:cs typeface="Arial" panose="020B0604020202020204" pitchFamily="34" charset="0"/>
              </a:rPr>
              <a:t>Letters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External letters of </a:t>
            </a:r>
            <a:r>
              <a:rPr lang="en-US" sz="2400" dirty="0" smtClean="0">
                <a:latin typeface="Arial" panose="020B0604020202020204" pitchFamily="34" charset="0"/>
                <a:cs typeface="Arial" panose="020B0604020202020204" pitchFamily="34" charset="0"/>
              </a:rPr>
              <a:t>evaluation </a:t>
            </a:r>
            <a:r>
              <a:rPr lang="en-US" sz="2400" b="1" dirty="0" smtClean="0">
                <a:latin typeface="Arial" panose="020B0604020202020204" pitchFamily="34" charset="0"/>
                <a:cs typeface="Arial" panose="020B0604020202020204" pitchFamily="34" charset="0"/>
              </a:rPr>
              <a:t>should not </a:t>
            </a:r>
            <a:r>
              <a:rPr lang="en-US" sz="2400" dirty="0" smtClean="0">
                <a:latin typeface="Arial" panose="020B0604020202020204" pitchFamily="34" charset="0"/>
                <a:cs typeface="Arial" panose="020B0604020202020204" pitchFamily="34" charset="0"/>
              </a:rPr>
              <a:t>be commenting on their personal relationship with the applicant</a:t>
            </a:r>
          </a:p>
          <a:p>
            <a:pPr marL="1109980" marR="316230" lvl="2"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These are supposed to be external, unbiased evaluations of whether the candidate has achieved:</a:t>
            </a:r>
          </a:p>
          <a:p>
            <a:pPr marL="1567180" marR="316230" lvl="3" indent="-182880">
              <a:spcBef>
                <a:spcPts val="100"/>
              </a:spcBef>
              <a:buClr>
                <a:srgbClr val="0037A2"/>
              </a:buClr>
              <a:buSzPct val="85416"/>
              <a:buFontTx/>
              <a:buChar char="•"/>
              <a:tabLst>
                <a:tab pos="195580" algn="l"/>
              </a:tabLst>
            </a:pPr>
            <a:r>
              <a:rPr lang="en-US" sz="2400" dirty="0">
                <a:latin typeface="Arial" panose="020B0604020202020204" pitchFamily="34" charset="0"/>
                <a:cs typeface="Arial" panose="020B0604020202020204" pitchFamily="34" charset="0"/>
              </a:rPr>
              <a:t>E</a:t>
            </a:r>
            <a:r>
              <a:rPr lang="en-US" sz="2400" dirty="0" smtClean="0">
                <a:latin typeface="Arial" panose="020B0604020202020204" pitchFamily="34" charset="0"/>
                <a:cs typeface="Arial" panose="020B0604020202020204" pitchFamily="34" charset="0"/>
              </a:rPr>
              <a:t>xcellence </a:t>
            </a:r>
            <a:r>
              <a:rPr lang="en-US" sz="2400" dirty="0">
                <a:latin typeface="Arial" panose="020B0604020202020204" pitchFamily="34" charset="0"/>
                <a:cs typeface="Arial" panose="020B0604020202020204" pitchFamily="34" charset="0"/>
              </a:rPr>
              <a:t>in clinical care, innovation in practice methods, development of new programs </a:t>
            </a:r>
            <a:r>
              <a:rPr lang="en-US" sz="2400" dirty="0" smtClean="0">
                <a:latin typeface="Arial" panose="020B0604020202020204" pitchFamily="34" charset="0"/>
                <a:cs typeface="Arial" panose="020B0604020202020204" pitchFamily="34" charset="0"/>
              </a:rPr>
              <a:t>and/or  </a:t>
            </a:r>
            <a:r>
              <a:rPr lang="en-US" sz="2400" dirty="0">
                <a:latin typeface="Arial" panose="020B0604020202020204" pitchFamily="34" charset="0"/>
                <a:cs typeface="Arial" panose="020B0604020202020204" pitchFamily="34" charset="0"/>
              </a:rPr>
              <a:t>leadership in safety and quality </a:t>
            </a:r>
            <a:r>
              <a:rPr lang="en-US" sz="2400" dirty="0" smtClean="0">
                <a:latin typeface="Arial" panose="020B0604020202020204" pitchFamily="34" charset="0"/>
                <a:cs typeface="Arial" panose="020B0604020202020204" pitchFamily="34" charset="0"/>
              </a:rPr>
              <a:t>initiatives</a:t>
            </a:r>
          </a:p>
          <a:p>
            <a:pPr marL="1567180" marR="316230" lvl="3"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A reputation </a:t>
            </a:r>
            <a:r>
              <a:rPr lang="en-US" sz="2400" dirty="0">
                <a:latin typeface="Arial" panose="020B0604020202020204" pitchFamily="34" charset="0"/>
                <a:cs typeface="Arial" panose="020B0604020202020204" pitchFamily="34" charset="0"/>
              </a:rPr>
              <a:t>of excellence in research </a:t>
            </a:r>
            <a:r>
              <a:rPr lang="en-US" sz="2400" dirty="0" smtClean="0">
                <a:latin typeface="Arial" panose="020B0604020202020204" pitchFamily="34" charset="0"/>
                <a:cs typeface="Arial" panose="020B0604020202020204" pitchFamily="34" charset="0"/>
              </a:rPr>
              <a:t>and </a:t>
            </a:r>
            <a:r>
              <a:rPr lang="en-US" sz="2400" dirty="0">
                <a:latin typeface="Arial" panose="020B0604020202020204" pitchFamily="34" charset="0"/>
                <a:cs typeface="Arial" panose="020B0604020202020204" pitchFamily="34" charset="0"/>
              </a:rPr>
              <a:t>scholarship </a:t>
            </a:r>
            <a:endParaRPr lang="en-US" sz="2400" dirty="0" smtClean="0">
              <a:latin typeface="Arial" panose="020B0604020202020204" pitchFamily="34" charset="0"/>
              <a:cs typeface="Arial" panose="020B0604020202020204" pitchFamily="34" charset="0"/>
            </a:endParaRPr>
          </a:p>
          <a:p>
            <a:pPr marL="1567180" marR="316230" lvl="3"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A reputation for excellence </a:t>
            </a:r>
            <a:r>
              <a:rPr lang="en-US" sz="2400" dirty="0">
                <a:latin typeface="Arial" panose="020B0604020202020204" pitchFamily="34" charset="0"/>
                <a:cs typeface="Arial" panose="020B0604020202020204" pitchFamily="34" charset="0"/>
              </a:rPr>
              <a:t>in teaching, innovation in educational methods, development of new curricula and leadership in teaching and </a:t>
            </a:r>
            <a:r>
              <a:rPr lang="en-US" sz="2400" dirty="0" smtClean="0">
                <a:latin typeface="Arial" panose="020B0604020202020204" pitchFamily="34" charset="0"/>
                <a:cs typeface="Arial" panose="020B0604020202020204" pitchFamily="34" charset="0"/>
              </a:rPr>
              <a:t>education</a:t>
            </a:r>
          </a:p>
        </p:txBody>
      </p:sp>
      <p:sp>
        <p:nvSpPr>
          <p:cNvPr id="5" name="Title 3"/>
          <p:cNvSpPr>
            <a:spLocks noGrp="1"/>
          </p:cNvSpPr>
          <p:nvPr>
            <p:ph type="title"/>
          </p:nvPr>
        </p:nvSpPr>
        <p:spPr>
          <a:xfrm>
            <a:off x="465785" y="520700"/>
            <a:ext cx="9522765" cy="615950"/>
          </a:xfrm>
        </p:spPr>
        <p:txBody>
          <a:bodyPr/>
          <a:lstStyle/>
          <a:p>
            <a:r>
              <a:rPr lang="en-US" spc="-90" dirty="0" smtClean="0"/>
              <a:t>How to Improve our Packets</a:t>
            </a:r>
            <a:endParaRPr lang="en-US" dirty="0"/>
          </a:p>
        </p:txBody>
      </p:sp>
    </p:spTree>
    <p:custDataLst>
      <p:tags r:id="rId1"/>
    </p:custDataLst>
    <p:extLst>
      <p:ext uri="{BB962C8B-B14F-4D97-AF65-F5344CB8AC3E}">
        <p14:creationId xmlns:p14="http://schemas.microsoft.com/office/powerpoint/2010/main" val="411280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5" y="505967"/>
            <a:ext cx="5132070" cy="635000"/>
          </a:xfrm>
          <a:prstGeom prst="rect">
            <a:avLst/>
          </a:prstGeom>
        </p:spPr>
        <p:txBody>
          <a:bodyPr vert="horz" wrap="square" lIns="0" tIns="12065" rIns="0" bIns="0" rtlCol="0">
            <a:spAutoFit/>
          </a:bodyPr>
          <a:lstStyle/>
          <a:p>
            <a:pPr marL="12700">
              <a:lnSpc>
                <a:spcPct val="100000"/>
              </a:lnSpc>
              <a:spcBef>
                <a:spcPts val="95"/>
              </a:spcBef>
            </a:pPr>
            <a:r>
              <a:rPr lang="en-US" spc="-95" dirty="0" smtClean="0"/>
              <a:t>Promotion Process</a:t>
            </a:r>
            <a:endParaRPr spc="-75" dirty="0"/>
          </a:p>
        </p:txBody>
      </p:sp>
      <p:sp>
        <p:nvSpPr>
          <p:cNvPr id="3" name="object 3"/>
          <p:cNvSpPr txBox="1"/>
          <p:nvPr/>
        </p:nvSpPr>
        <p:spPr>
          <a:xfrm>
            <a:off x="535635" y="1619250"/>
            <a:ext cx="8553501" cy="3375283"/>
          </a:xfrm>
          <a:prstGeom prst="rect">
            <a:avLst/>
          </a:prstGeom>
        </p:spPr>
        <p:txBody>
          <a:bodyPr vert="horz" wrap="square" lIns="0" tIns="12700" rIns="0" bIns="0" rtlCol="0">
            <a:spAutoFit/>
          </a:bodyPr>
          <a:lstStyle/>
          <a:p>
            <a:pPr marL="195580" marR="899794" indent="-182880">
              <a:spcBef>
                <a:spcPts val="100"/>
              </a:spcBef>
              <a:buClr>
                <a:srgbClr val="0037A2"/>
              </a:buClr>
              <a:buSzPct val="85416"/>
              <a:buChar char="•"/>
              <a:tabLst>
                <a:tab pos="195580" algn="l"/>
              </a:tabLst>
            </a:pPr>
            <a:r>
              <a:rPr lang="en-US" sz="2400" spc="-5" dirty="0" smtClean="0">
                <a:latin typeface="Arial"/>
                <a:cs typeface="Arial"/>
              </a:rPr>
              <a:t>The College of Medicine Promotion and Tenure committees votes to support or not </a:t>
            </a:r>
            <a:r>
              <a:rPr lang="en-US" sz="2400" spc="-5" dirty="0">
                <a:latin typeface="Arial"/>
                <a:cs typeface="Arial"/>
              </a:rPr>
              <a:t>support the promotion and/or tenure of each candidate</a:t>
            </a:r>
          </a:p>
          <a:p>
            <a:pPr marL="652780" marR="899794" lvl="1" indent="-182880">
              <a:spcBef>
                <a:spcPts val="100"/>
              </a:spcBef>
              <a:buClr>
                <a:srgbClr val="0037A2"/>
              </a:buClr>
              <a:buSzPct val="85416"/>
              <a:buChar char="•"/>
              <a:tabLst>
                <a:tab pos="195580" algn="l"/>
              </a:tabLst>
            </a:pPr>
            <a:r>
              <a:rPr lang="en-US" sz="2400" spc="-5" dirty="0">
                <a:latin typeface="Arial"/>
                <a:cs typeface="Arial"/>
              </a:rPr>
              <a:t>Even if the </a:t>
            </a:r>
            <a:r>
              <a:rPr lang="en-US" sz="2400" spc="-5" dirty="0" smtClean="0">
                <a:latin typeface="Arial"/>
                <a:cs typeface="Arial"/>
              </a:rPr>
              <a:t>College Committee votes </a:t>
            </a:r>
            <a:r>
              <a:rPr lang="en-US" sz="2400" spc="-5" dirty="0">
                <a:latin typeface="Arial"/>
                <a:cs typeface="Arial"/>
              </a:rPr>
              <a:t>not </a:t>
            </a:r>
            <a:r>
              <a:rPr lang="en-US" sz="2400" spc="-5" dirty="0" smtClean="0">
                <a:latin typeface="Arial"/>
                <a:cs typeface="Arial"/>
              </a:rPr>
              <a:t>to support a </a:t>
            </a:r>
            <a:r>
              <a:rPr lang="en-US" sz="2400" spc="-5" dirty="0">
                <a:latin typeface="Arial"/>
                <a:cs typeface="Arial"/>
              </a:rPr>
              <a:t>candidate, the </a:t>
            </a:r>
            <a:r>
              <a:rPr lang="en-US" sz="2400" spc="-5" dirty="0" smtClean="0">
                <a:latin typeface="Arial"/>
                <a:cs typeface="Arial"/>
              </a:rPr>
              <a:t>Dean can </a:t>
            </a:r>
            <a:r>
              <a:rPr lang="en-US" sz="2400" spc="-5" dirty="0">
                <a:latin typeface="Arial"/>
                <a:cs typeface="Arial"/>
              </a:rPr>
              <a:t>decide to </a:t>
            </a:r>
            <a:r>
              <a:rPr lang="en-US" sz="2400" spc="-5" dirty="0" smtClean="0">
                <a:latin typeface="Arial"/>
                <a:cs typeface="Arial"/>
              </a:rPr>
              <a:t>support</a:t>
            </a:r>
          </a:p>
          <a:p>
            <a:pPr marL="652780" marR="899794" lvl="1" indent="-182880">
              <a:spcBef>
                <a:spcPts val="100"/>
              </a:spcBef>
              <a:buClr>
                <a:srgbClr val="0037A2"/>
              </a:buClr>
              <a:buSzPct val="85416"/>
              <a:buChar char="•"/>
              <a:tabLst>
                <a:tab pos="195580" algn="l"/>
              </a:tabLst>
            </a:pPr>
            <a:endParaRPr lang="en-US" sz="2400" spc="-5" dirty="0">
              <a:latin typeface="Arial"/>
              <a:cs typeface="Arial"/>
            </a:endParaRPr>
          </a:p>
          <a:p>
            <a:pPr marL="195580" marR="899794" indent="-182880">
              <a:spcBef>
                <a:spcPts val="100"/>
              </a:spcBef>
              <a:buClr>
                <a:srgbClr val="0037A2"/>
              </a:buClr>
              <a:buSzPct val="85416"/>
              <a:buChar char="•"/>
              <a:tabLst>
                <a:tab pos="195580" algn="l"/>
              </a:tabLst>
            </a:pPr>
            <a:r>
              <a:rPr lang="en-US" sz="2400" spc="-5" dirty="0">
                <a:latin typeface="Arial"/>
                <a:cs typeface="Arial"/>
              </a:rPr>
              <a:t>Even if the </a:t>
            </a:r>
            <a:r>
              <a:rPr lang="en-US" sz="2400" spc="-5" dirty="0" smtClean="0">
                <a:latin typeface="Arial"/>
                <a:cs typeface="Arial"/>
              </a:rPr>
              <a:t>Dean </a:t>
            </a:r>
            <a:r>
              <a:rPr lang="en-US" sz="2400" spc="-5" dirty="0">
                <a:latin typeface="Arial"/>
                <a:cs typeface="Arial"/>
              </a:rPr>
              <a:t>decides not to </a:t>
            </a:r>
            <a:r>
              <a:rPr lang="en-US" sz="2400" spc="-5" dirty="0" smtClean="0">
                <a:latin typeface="Arial"/>
                <a:cs typeface="Arial"/>
              </a:rPr>
              <a:t>support a candidate, </a:t>
            </a:r>
            <a:r>
              <a:rPr lang="en-US" sz="2400" spc="-5" dirty="0">
                <a:latin typeface="Arial"/>
                <a:cs typeface="Arial"/>
              </a:rPr>
              <a:t>the candidate can decide that they want to move </a:t>
            </a:r>
            <a:r>
              <a:rPr lang="en-US" sz="2400" spc="-5" dirty="0" smtClean="0">
                <a:latin typeface="Arial"/>
                <a:cs typeface="Arial"/>
              </a:rPr>
              <a:t>forward</a:t>
            </a:r>
            <a:endParaRPr lang="en-US" sz="2400" spc="-5" dirty="0">
              <a:latin typeface="Arial"/>
              <a:cs typeface="Arial"/>
            </a:endParaRPr>
          </a:p>
        </p:txBody>
      </p:sp>
    </p:spTree>
    <p:custDataLst>
      <p:tags r:id="rId1"/>
    </p:custDataLst>
    <p:extLst>
      <p:ext uri="{BB962C8B-B14F-4D97-AF65-F5344CB8AC3E}">
        <p14:creationId xmlns:p14="http://schemas.microsoft.com/office/powerpoint/2010/main" val="213994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5696" y="1338645"/>
            <a:ext cx="8989365" cy="6011902"/>
          </a:xfrm>
          <a:prstGeom prst="rect">
            <a:avLst/>
          </a:prstGeom>
        </p:spPr>
        <p:txBody>
          <a:bodyPr vert="horz" wrap="square" lIns="0" tIns="12700" rIns="0" bIns="0" rtlCol="0">
            <a:spAutoFit/>
          </a:bodyPr>
          <a:lstStyle/>
          <a:p>
            <a:pPr marL="355600" lvl="1" indent="-342900">
              <a:spcBef>
                <a:spcPts val="5"/>
              </a:spcBef>
              <a:buChar char="•"/>
              <a:tabLst>
                <a:tab pos="812165" algn="l"/>
                <a:tab pos="813435" algn="l"/>
              </a:tabLst>
            </a:pPr>
            <a:r>
              <a:rPr lang="en-US" sz="2400" b="1" dirty="0" smtClean="0">
                <a:latin typeface="Arial"/>
                <a:cs typeface="Arial"/>
              </a:rPr>
              <a:t>Packets</a:t>
            </a:r>
            <a:r>
              <a:rPr lang="en-US" sz="2400" dirty="0" smtClean="0">
                <a:latin typeface="Arial"/>
                <a:cs typeface="Arial"/>
              </a:rPr>
              <a:t>:</a:t>
            </a:r>
          </a:p>
          <a:p>
            <a:pPr marL="652780" marR="316230" lvl="1"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On the Multi-Mission track, </a:t>
            </a:r>
            <a:r>
              <a:rPr lang="en-US" sz="2400" b="1" i="1" dirty="0" smtClean="0">
                <a:latin typeface="Arial" panose="020B0604020202020204" pitchFamily="34" charset="0"/>
                <a:cs typeface="Arial" panose="020B0604020202020204" pitchFamily="34" charset="0"/>
              </a:rPr>
              <a:t>a strong narrative </a:t>
            </a:r>
            <a:r>
              <a:rPr lang="en-US" sz="2400" dirty="0" smtClean="0">
                <a:latin typeface="Arial" panose="020B0604020202020204" pitchFamily="34" charset="0"/>
                <a:cs typeface="Arial" panose="020B0604020202020204" pitchFamily="34" charset="0"/>
              </a:rPr>
              <a:t>about a candidates unique contributions to UF and national recognition, can overcome a weaker packet, by the metrics</a:t>
            </a:r>
          </a:p>
          <a:p>
            <a:pPr marL="469900" marR="316230" lvl="1">
              <a:spcBef>
                <a:spcPts val="100"/>
              </a:spcBef>
              <a:buClr>
                <a:srgbClr val="0037A2"/>
              </a:buClr>
              <a:buSzPct val="85416"/>
              <a:tabLst>
                <a:tab pos="195580" algn="l"/>
              </a:tabLst>
            </a:pPr>
            <a:endParaRPr lang="en-US" sz="2400" dirty="0" smtClean="0">
              <a:latin typeface="Arial" panose="020B0604020202020204" pitchFamily="34" charset="0"/>
              <a:cs typeface="Arial" panose="020B0604020202020204" pitchFamily="34" charset="0"/>
            </a:endParaRPr>
          </a:p>
          <a:p>
            <a:pPr marL="652780" marR="316230" lvl="1" indent="-182880">
              <a:spcBef>
                <a:spcPts val="100"/>
              </a:spcBef>
              <a:buClr>
                <a:srgbClr val="0037A2"/>
              </a:buClr>
              <a:buSzPct val="85416"/>
              <a:buFontTx/>
              <a:buChar char="•"/>
              <a:tabLst>
                <a:tab pos="195580" algn="l"/>
              </a:tabLst>
            </a:pPr>
            <a:r>
              <a:rPr lang="en-US" sz="2400" b="1" dirty="0" smtClean="0">
                <a:latin typeface="Arial" panose="020B0604020202020204" pitchFamily="34" charset="0"/>
                <a:cs typeface="Arial" panose="020B0604020202020204" pitchFamily="34" charset="0"/>
              </a:rPr>
              <a:t>The research narrative </a:t>
            </a:r>
            <a:r>
              <a:rPr lang="en-US" sz="2400" dirty="0" smtClean="0">
                <a:latin typeface="Arial" panose="020B0604020202020204" pitchFamily="34" charset="0"/>
                <a:cs typeface="Arial" panose="020B0604020202020204" pitchFamily="34" charset="0"/>
              </a:rPr>
              <a:t>needs to emphasize distinction and the candidates impact on the field (5 publications in the journal with the highest impact factor, grants, serving on study sections) rather than explaining the exact molecular pathway that they are investigating</a:t>
            </a:r>
          </a:p>
          <a:p>
            <a:pPr marL="1109980" marR="316230" lvl="2"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Write for an educated, lay audience</a:t>
            </a:r>
          </a:p>
          <a:p>
            <a:pPr marL="1109980" marR="316230" lvl="2" indent="-182880">
              <a:spcBef>
                <a:spcPts val="100"/>
              </a:spcBef>
              <a:buClr>
                <a:srgbClr val="0037A2"/>
              </a:buClr>
              <a:buSzPct val="85416"/>
              <a:buFontTx/>
              <a:buChar char="•"/>
              <a:tabLst>
                <a:tab pos="195580" algn="l"/>
              </a:tabLst>
            </a:pPr>
            <a:endParaRPr lang="en-US" sz="2400" dirty="0">
              <a:latin typeface="Arial" panose="020B0604020202020204" pitchFamily="34" charset="0"/>
              <a:cs typeface="Arial" panose="020B0604020202020204" pitchFamily="34" charset="0"/>
            </a:endParaRPr>
          </a:p>
          <a:p>
            <a:pPr marL="652780" marR="316230" lvl="1" indent="-182880">
              <a:spcBef>
                <a:spcPts val="100"/>
              </a:spcBef>
              <a:buClr>
                <a:srgbClr val="0037A2"/>
              </a:buClr>
              <a:buSzPct val="85416"/>
              <a:buFontTx/>
              <a:buChar char="•"/>
              <a:tabLst>
                <a:tab pos="195580" algn="l"/>
              </a:tabLst>
            </a:pPr>
            <a:r>
              <a:rPr lang="en-US" sz="2400" b="1" dirty="0" smtClean="0">
                <a:latin typeface="Arial" panose="020B0604020202020204" pitchFamily="34" charset="0"/>
                <a:cs typeface="Arial" panose="020B0604020202020204" pitchFamily="34" charset="0"/>
              </a:rPr>
              <a:t>Effort table </a:t>
            </a:r>
            <a:r>
              <a:rPr lang="en-US" sz="2400" dirty="0" smtClean="0">
                <a:latin typeface="Arial" panose="020B0604020202020204" pitchFamily="34" charset="0"/>
                <a:cs typeface="Arial" panose="020B0604020202020204" pitchFamily="34" charset="0"/>
              </a:rPr>
              <a:t>should accurately reflect the mission you are spending your time on, not where the financial support for the faculty is derived</a:t>
            </a:r>
          </a:p>
          <a:p>
            <a:pPr marL="1109980" marR="316230" lvl="2" indent="-182880">
              <a:spcBef>
                <a:spcPts val="100"/>
              </a:spcBef>
              <a:buClr>
                <a:srgbClr val="0037A2"/>
              </a:buClr>
              <a:buSzPct val="85416"/>
              <a:buFontTx/>
              <a:buChar char="•"/>
              <a:tabLst>
                <a:tab pos="195580" algn="l"/>
              </a:tabLst>
            </a:pPr>
            <a:r>
              <a:rPr lang="en-US" sz="2400" dirty="0" smtClean="0">
                <a:latin typeface="Arial" panose="020B0604020202020204" pitchFamily="34" charset="0"/>
                <a:cs typeface="Arial" panose="020B0604020202020204" pitchFamily="34" charset="0"/>
              </a:rPr>
              <a:t>VA effort should be included in the overall table</a:t>
            </a:r>
          </a:p>
        </p:txBody>
      </p:sp>
      <p:sp>
        <p:nvSpPr>
          <p:cNvPr id="5" name="Title 3"/>
          <p:cNvSpPr>
            <a:spLocks noGrp="1"/>
          </p:cNvSpPr>
          <p:nvPr>
            <p:ph type="title"/>
          </p:nvPr>
        </p:nvSpPr>
        <p:spPr>
          <a:xfrm>
            <a:off x="465785" y="520700"/>
            <a:ext cx="9522765" cy="615950"/>
          </a:xfrm>
        </p:spPr>
        <p:txBody>
          <a:bodyPr/>
          <a:lstStyle/>
          <a:p>
            <a:r>
              <a:rPr lang="en-US" spc="-90" dirty="0" smtClean="0"/>
              <a:t>How to Improve our Packets</a:t>
            </a:r>
            <a:endParaRPr lang="en-US" dirty="0"/>
          </a:p>
        </p:txBody>
      </p:sp>
    </p:spTree>
    <p:custDataLst>
      <p:tags r:id="rId1"/>
    </p:custDataLst>
    <p:extLst>
      <p:ext uri="{BB962C8B-B14F-4D97-AF65-F5344CB8AC3E}">
        <p14:creationId xmlns:p14="http://schemas.microsoft.com/office/powerpoint/2010/main" val="147088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2134" y="499617"/>
            <a:ext cx="6532170" cy="627736"/>
          </a:xfrm>
          <a:prstGeom prst="rect">
            <a:avLst/>
          </a:prstGeom>
        </p:spPr>
        <p:txBody>
          <a:bodyPr vert="horz" wrap="square" lIns="0" tIns="12065" rIns="0" bIns="0" rtlCol="0">
            <a:spAutoFit/>
          </a:bodyPr>
          <a:lstStyle/>
          <a:p>
            <a:pPr marL="12700">
              <a:lnSpc>
                <a:spcPct val="100000"/>
              </a:lnSpc>
              <a:spcBef>
                <a:spcPts val="95"/>
              </a:spcBef>
            </a:pPr>
            <a:r>
              <a:rPr lang="en-US" spc="-70" dirty="0" smtClean="0"/>
              <a:t>How to Make Our Case</a:t>
            </a:r>
            <a:endParaRPr spc="-60" dirty="0"/>
          </a:p>
        </p:txBody>
      </p:sp>
      <p:sp>
        <p:nvSpPr>
          <p:cNvPr id="3" name="object 3"/>
          <p:cNvSpPr txBox="1"/>
          <p:nvPr/>
        </p:nvSpPr>
        <p:spPr>
          <a:xfrm>
            <a:off x="472134" y="1742906"/>
            <a:ext cx="8684565" cy="2056973"/>
          </a:xfrm>
          <a:prstGeom prst="rect">
            <a:avLst/>
          </a:prstGeom>
        </p:spPr>
        <p:txBody>
          <a:bodyPr vert="horz" wrap="square" lIns="0" tIns="12700" rIns="0" bIns="0" rtlCol="0">
            <a:spAutoFit/>
          </a:bodyPr>
          <a:lstStyle/>
          <a:p>
            <a:pPr marL="195580" marR="5080" indent="-182880">
              <a:spcBef>
                <a:spcPts val="100"/>
              </a:spcBef>
              <a:buClr>
                <a:srgbClr val="0037A2"/>
              </a:buClr>
              <a:buSzPct val="85416"/>
              <a:buChar char="•"/>
              <a:tabLst>
                <a:tab pos="195580" algn="l"/>
              </a:tabLst>
            </a:pPr>
            <a:r>
              <a:rPr lang="en-US" sz="2400" spc="-5" dirty="0" smtClean="0">
                <a:latin typeface="Arial"/>
                <a:cs typeface="Arial"/>
              </a:rPr>
              <a:t>Throughout the year of the promotion process, be sure to update the packet in </a:t>
            </a:r>
            <a:r>
              <a:rPr lang="en-US" sz="2400" b="1" spc="-5" dirty="0" smtClean="0">
                <a:latin typeface="Arial"/>
                <a:cs typeface="Arial"/>
              </a:rPr>
              <a:t>section 33</a:t>
            </a:r>
          </a:p>
          <a:p>
            <a:pPr marL="652780" marR="5080" lvl="1" indent="-182880">
              <a:spcBef>
                <a:spcPts val="100"/>
              </a:spcBef>
              <a:buClr>
                <a:srgbClr val="0037A2"/>
              </a:buClr>
              <a:buSzPct val="85416"/>
              <a:buChar char="•"/>
              <a:tabLst>
                <a:tab pos="195580" algn="l"/>
              </a:tabLst>
            </a:pPr>
            <a:r>
              <a:rPr lang="en-US" sz="2800" b="1" i="1" spc="-5" dirty="0" smtClean="0">
                <a:latin typeface="Arial"/>
                <a:cs typeface="Arial"/>
              </a:rPr>
              <a:t>When the provost considers reversing the guidance of the APB, this is the only section he will review</a:t>
            </a:r>
            <a:endParaRPr sz="2800" b="1" i="1" dirty="0">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4" y="512317"/>
            <a:ext cx="8227366" cy="627736"/>
          </a:xfrm>
          <a:prstGeom prst="rect">
            <a:avLst/>
          </a:prstGeom>
        </p:spPr>
        <p:txBody>
          <a:bodyPr vert="horz" wrap="square" lIns="0" tIns="12065" rIns="0" bIns="0" rtlCol="0">
            <a:spAutoFit/>
          </a:bodyPr>
          <a:lstStyle/>
          <a:p>
            <a:pPr marL="12700">
              <a:lnSpc>
                <a:spcPct val="100000"/>
              </a:lnSpc>
              <a:spcBef>
                <a:spcPts val="95"/>
              </a:spcBef>
            </a:pPr>
            <a:r>
              <a:rPr lang="en-US" spc="-70" dirty="0" smtClean="0"/>
              <a:t>Notification Process: May 2020 </a:t>
            </a:r>
            <a:endParaRPr spc="-60" dirty="0"/>
          </a:p>
        </p:txBody>
      </p:sp>
      <p:sp>
        <p:nvSpPr>
          <p:cNvPr id="3" name="object 3"/>
          <p:cNvSpPr txBox="1"/>
          <p:nvPr/>
        </p:nvSpPr>
        <p:spPr>
          <a:xfrm>
            <a:off x="535635" y="1414569"/>
            <a:ext cx="8684565" cy="3706143"/>
          </a:xfrm>
          <a:prstGeom prst="rect">
            <a:avLst/>
          </a:prstGeom>
        </p:spPr>
        <p:txBody>
          <a:bodyPr vert="horz" wrap="square" lIns="0" tIns="12700" rIns="0" bIns="0" rtlCol="0">
            <a:spAutoFit/>
          </a:bodyPr>
          <a:lstStyle/>
          <a:p>
            <a:pPr marL="342900" marR="91440" indent="-342900">
              <a:spcBef>
                <a:spcPts val="509"/>
              </a:spcBef>
              <a:buClr>
                <a:srgbClr val="0037A2"/>
              </a:buClr>
              <a:buSzPct val="85000"/>
              <a:buFont typeface="Arial" panose="020B0604020202020204" pitchFamily="34" charset="0"/>
              <a:buChar char="•"/>
              <a:tabLst>
                <a:tab pos="469900" algn="l"/>
              </a:tabLst>
            </a:pPr>
            <a:r>
              <a:rPr sz="2400" dirty="0" smtClean="0">
                <a:latin typeface="Arial"/>
                <a:cs typeface="Arial"/>
              </a:rPr>
              <a:t>Informal </a:t>
            </a:r>
            <a:r>
              <a:rPr sz="2400" dirty="0">
                <a:latin typeface="Arial"/>
                <a:cs typeface="Arial"/>
              </a:rPr>
              <a:t>notification </a:t>
            </a:r>
            <a:r>
              <a:rPr lang="en-US" sz="2400" dirty="0" smtClean="0">
                <a:latin typeface="Arial"/>
                <a:cs typeface="Arial"/>
              </a:rPr>
              <a:t>from the Provost’s office</a:t>
            </a:r>
            <a:r>
              <a:rPr sz="2400" dirty="0" smtClean="0">
                <a:latin typeface="Arial"/>
                <a:cs typeface="Arial"/>
              </a:rPr>
              <a:t> allow</a:t>
            </a:r>
            <a:r>
              <a:rPr lang="en-US" sz="2400" dirty="0" smtClean="0">
                <a:latin typeface="Arial"/>
                <a:cs typeface="Arial"/>
              </a:rPr>
              <a:t>s</a:t>
            </a:r>
            <a:r>
              <a:rPr sz="2400" dirty="0" smtClean="0">
                <a:latin typeface="Arial"/>
                <a:cs typeface="Arial"/>
              </a:rPr>
              <a:t> </a:t>
            </a:r>
            <a:r>
              <a:rPr sz="2400" dirty="0">
                <a:latin typeface="Arial"/>
                <a:cs typeface="Arial"/>
              </a:rPr>
              <a:t>the candidate to choose whether</a:t>
            </a:r>
            <a:r>
              <a:rPr sz="2400" spc="-420" dirty="0">
                <a:latin typeface="Arial"/>
                <a:cs typeface="Arial"/>
              </a:rPr>
              <a:t> </a:t>
            </a:r>
            <a:r>
              <a:rPr sz="2400" dirty="0">
                <a:latin typeface="Arial"/>
                <a:cs typeface="Arial"/>
              </a:rPr>
              <a:t>or </a:t>
            </a:r>
            <a:r>
              <a:rPr sz="2400" dirty="0" smtClean="0">
                <a:latin typeface="Arial"/>
                <a:cs typeface="Arial"/>
              </a:rPr>
              <a:t>not </a:t>
            </a:r>
            <a:r>
              <a:rPr sz="2400" dirty="0">
                <a:latin typeface="Arial"/>
                <a:cs typeface="Arial"/>
              </a:rPr>
              <a:t>to</a:t>
            </a:r>
            <a:r>
              <a:rPr sz="2400" spc="-45" dirty="0">
                <a:latin typeface="Arial"/>
                <a:cs typeface="Arial"/>
              </a:rPr>
              <a:t> </a:t>
            </a:r>
            <a:r>
              <a:rPr sz="2400" dirty="0">
                <a:latin typeface="Arial"/>
                <a:cs typeface="Arial"/>
              </a:rPr>
              <a:t>withdraw</a:t>
            </a:r>
          </a:p>
          <a:p>
            <a:pPr marL="812800" lvl="2" indent="-342900">
              <a:buFont typeface="Arial"/>
              <a:buChar char="•"/>
              <a:tabLst>
                <a:tab pos="812165" algn="l"/>
                <a:tab pos="813435" algn="l"/>
              </a:tabLst>
            </a:pPr>
            <a:r>
              <a:rPr lang="en-US" sz="2400" b="1" i="1" spc="-10" dirty="0" smtClean="0">
                <a:solidFill>
                  <a:srgbClr val="FF0000"/>
                </a:solidFill>
                <a:latin typeface="Arial"/>
                <a:cs typeface="Arial"/>
              </a:rPr>
              <a:t>APB</a:t>
            </a:r>
            <a:r>
              <a:rPr sz="2400" b="1" i="1" spc="-10" dirty="0" smtClean="0">
                <a:solidFill>
                  <a:srgbClr val="FF0000"/>
                </a:solidFill>
                <a:latin typeface="Arial"/>
                <a:cs typeface="Arial"/>
              </a:rPr>
              <a:t>’s </a:t>
            </a:r>
            <a:r>
              <a:rPr lang="en-US" sz="2400" b="1" i="1" dirty="0" smtClean="0">
                <a:solidFill>
                  <a:srgbClr val="FF0000"/>
                </a:solidFill>
                <a:latin typeface="Arial"/>
                <a:cs typeface="Arial"/>
              </a:rPr>
              <a:t>guidance has generally </a:t>
            </a:r>
            <a:r>
              <a:rPr lang="en-US" sz="2400" b="1" i="1" dirty="0">
                <a:solidFill>
                  <a:srgbClr val="FF0000"/>
                </a:solidFill>
                <a:latin typeface="Arial"/>
                <a:cs typeface="Arial"/>
              </a:rPr>
              <a:t>been followed </a:t>
            </a:r>
            <a:r>
              <a:rPr lang="en-US" sz="2400" b="1" i="1" dirty="0" smtClean="0">
                <a:solidFill>
                  <a:srgbClr val="FF0000"/>
                </a:solidFill>
                <a:latin typeface="Arial"/>
                <a:cs typeface="Arial"/>
              </a:rPr>
              <a:t>by the Provost</a:t>
            </a:r>
          </a:p>
          <a:p>
            <a:pPr marL="812800" lvl="2" indent="-342900">
              <a:buFont typeface="Arial"/>
              <a:buChar char="•"/>
              <a:tabLst>
                <a:tab pos="812165" algn="l"/>
                <a:tab pos="813435" algn="l"/>
              </a:tabLst>
            </a:pPr>
            <a:r>
              <a:rPr lang="en-US" sz="2400" b="1" i="1" spc="-5" dirty="0">
                <a:latin typeface="Arial"/>
                <a:cs typeface="Arial"/>
              </a:rPr>
              <a:t>A successful appeal of the </a:t>
            </a:r>
            <a:r>
              <a:rPr lang="en-US" sz="2400" b="1" i="1" spc="-5" dirty="0" smtClean="0">
                <a:latin typeface="Arial"/>
                <a:cs typeface="Arial"/>
              </a:rPr>
              <a:t>APB guidance, </a:t>
            </a:r>
            <a:r>
              <a:rPr lang="en-US" sz="2400" b="1" i="1" spc="-5" dirty="0">
                <a:latin typeface="Arial"/>
                <a:cs typeface="Arial"/>
              </a:rPr>
              <a:t>would:</a:t>
            </a:r>
          </a:p>
          <a:p>
            <a:pPr marL="1270000" lvl="3" indent="-342900">
              <a:buFont typeface="Arial"/>
              <a:buChar char="•"/>
              <a:tabLst>
                <a:tab pos="812165" algn="l"/>
                <a:tab pos="813435" algn="l"/>
              </a:tabLst>
            </a:pPr>
            <a:r>
              <a:rPr lang="en-US" sz="2400" b="1" i="1" spc="-5" dirty="0">
                <a:latin typeface="Arial" panose="020B0604020202020204" pitchFamily="34" charset="0"/>
                <a:cs typeface="Arial" panose="020B0604020202020204" pitchFamily="34" charset="0"/>
              </a:rPr>
              <a:t>Provide information that is not in the packet</a:t>
            </a:r>
          </a:p>
          <a:p>
            <a:pPr marL="1270000" lvl="3" indent="-342900">
              <a:buFont typeface="Arial"/>
              <a:buChar char="•"/>
              <a:tabLst>
                <a:tab pos="812165" algn="l"/>
                <a:tab pos="813435" algn="l"/>
              </a:tabLst>
            </a:pPr>
            <a:r>
              <a:rPr lang="en-US" sz="2400" b="1" i="1" spc="-5" dirty="0">
                <a:latin typeface="Arial" panose="020B0604020202020204" pitchFamily="34" charset="0"/>
                <a:cs typeface="Arial" panose="020B0604020202020204" pitchFamily="34" charset="0"/>
              </a:rPr>
              <a:t>Address the APB’s concerns, and </a:t>
            </a:r>
          </a:p>
          <a:p>
            <a:pPr marL="1270000" lvl="3" indent="-342900">
              <a:buFont typeface="Arial"/>
              <a:buChar char="•"/>
              <a:tabLst>
                <a:tab pos="812165" algn="l"/>
                <a:tab pos="813435" algn="l"/>
              </a:tabLst>
            </a:pPr>
            <a:r>
              <a:rPr lang="en-US" sz="2400" b="1" i="1" spc="-5" dirty="0">
                <a:latin typeface="Arial" panose="020B0604020202020204" pitchFamily="34" charset="0"/>
                <a:cs typeface="Arial" panose="020B0604020202020204" pitchFamily="34" charset="0"/>
              </a:rPr>
              <a:t>Have materialized so recently to preclude inclusion in section 33</a:t>
            </a:r>
            <a:endParaRPr lang="en-US" sz="2400" b="1" dirty="0">
              <a:latin typeface="Arial" panose="020B0604020202020204" pitchFamily="34" charset="0"/>
              <a:cs typeface="Arial" panose="020B0604020202020204" pitchFamily="34" charset="0"/>
            </a:endParaRPr>
          </a:p>
          <a:p>
            <a:pPr marL="812800" lvl="2" indent="-342900">
              <a:buFont typeface="Arial"/>
              <a:buChar char="•"/>
              <a:tabLst>
                <a:tab pos="812165" algn="l"/>
                <a:tab pos="813435" algn="l"/>
              </a:tabLst>
            </a:pPr>
            <a:r>
              <a:rPr lang="en-US" sz="2400" b="1" i="1" spc="-5" dirty="0" smtClean="0">
                <a:solidFill>
                  <a:srgbClr val="FF0000"/>
                </a:solidFill>
                <a:latin typeface="Arial"/>
                <a:cs typeface="Arial"/>
              </a:rPr>
              <a:t>The Provost’s decision has not been subject to appeal</a:t>
            </a:r>
          </a:p>
        </p:txBody>
      </p:sp>
    </p:spTree>
    <p:custDataLst>
      <p:tags r:id="rId1"/>
    </p:custDataLst>
    <p:extLst>
      <p:ext uri="{BB962C8B-B14F-4D97-AF65-F5344CB8AC3E}">
        <p14:creationId xmlns:p14="http://schemas.microsoft.com/office/powerpoint/2010/main" val="30719942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95300"/>
            <a:ext cx="5655310" cy="635000"/>
          </a:xfrm>
          <a:prstGeom prst="rect">
            <a:avLst/>
          </a:prstGeom>
        </p:spPr>
        <p:txBody>
          <a:bodyPr vert="horz" wrap="square" lIns="0" tIns="12065" rIns="0" bIns="0" rtlCol="0">
            <a:spAutoFit/>
          </a:bodyPr>
          <a:lstStyle/>
          <a:p>
            <a:pPr marL="12700">
              <a:lnSpc>
                <a:spcPct val="100000"/>
              </a:lnSpc>
              <a:spcBef>
                <a:spcPts val="95"/>
              </a:spcBef>
            </a:pPr>
            <a:r>
              <a:rPr spc="-95" dirty="0"/>
              <a:t>Questions,</a:t>
            </a:r>
            <a:r>
              <a:rPr spc="-360" dirty="0"/>
              <a:t> </a:t>
            </a:r>
            <a:r>
              <a:rPr spc="-95" dirty="0"/>
              <a:t>Suggestions??</a:t>
            </a:r>
          </a:p>
        </p:txBody>
      </p:sp>
      <p:sp>
        <p:nvSpPr>
          <p:cNvPr id="3" name="object 3"/>
          <p:cNvSpPr/>
          <p:nvPr/>
        </p:nvSpPr>
        <p:spPr>
          <a:xfrm>
            <a:off x="304800" y="1676400"/>
            <a:ext cx="9113520" cy="4526280"/>
          </a:xfrm>
          <a:custGeom>
            <a:avLst/>
            <a:gdLst/>
            <a:ahLst/>
            <a:cxnLst/>
            <a:rect l="l" t="t" r="r" b="b"/>
            <a:pathLst>
              <a:path w="9113520" h="4526280">
                <a:moveTo>
                  <a:pt x="0" y="4526280"/>
                </a:moveTo>
                <a:lnTo>
                  <a:pt x="9113520" y="4526280"/>
                </a:lnTo>
                <a:lnTo>
                  <a:pt x="9113520" y="0"/>
                </a:lnTo>
                <a:lnTo>
                  <a:pt x="0" y="0"/>
                </a:lnTo>
                <a:lnTo>
                  <a:pt x="0" y="4526280"/>
                </a:lnTo>
                <a:close/>
              </a:path>
            </a:pathLst>
          </a:custGeom>
          <a:ln w="9144">
            <a:solidFill>
              <a:srgbClr val="0037A2"/>
            </a:solidFill>
          </a:ln>
        </p:spPr>
        <p:txBody>
          <a:bodyPr wrap="square" lIns="0" tIns="0" rIns="0" bIns="0" rtlCol="0"/>
          <a:lstStyle/>
          <a:p>
            <a:endParaRPr/>
          </a:p>
        </p:txBody>
      </p:sp>
      <p:sp>
        <p:nvSpPr>
          <p:cNvPr id="4" name="object 4"/>
          <p:cNvSpPr txBox="1"/>
          <p:nvPr/>
        </p:nvSpPr>
        <p:spPr>
          <a:xfrm>
            <a:off x="509905" y="2133600"/>
            <a:ext cx="8703310" cy="3487493"/>
          </a:xfrm>
          <a:prstGeom prst="rect">
            <a:avLst/>
          </a:prstGeom>
        </p:spPr>
        <p:txBody>
          <a:bodyPr vert="horz" wrap="square" lIns="0" tIns="100965" rIns="0" bIns="0" rtlCol="0">
            <a:spAutoFit/>
          </a:bodyPr>
          <a:lstStyle/>
          <a:p>
            <a:pPr marL="195580" indent="-182880">
              <a:lnSpc>
                <a:spcPct val="100000"/>
              </a:lnSpc>
              <a:spcBef>
                <a:spcPts val="795"/>
              </a:spcBef>
              <a:buClr>
                <a:srgbClr val="0037A2"/>
              </a:buClr>
              <a:buSzPct val="83928"/>
              <a:buChar char="•"/>
              <a:tabLst>
                <a:tab pos="196215" algn="l"/>
              </a:tabLst>
            </a:pPr>
            <a:r>
              <a:rPr sz="2800" spc="-5" dirty="0">
                <a:latin typeface="Arial"/>
                <a:cs typeface="Arial"/>
              </a:rPr>
              <a:t>Faculty</a:t>
            </a:r>
            <a:r>
              <a:rPr sz="2800" spc="-335" dirty="0">
                <a:latin typeface="Arial"/>
                <a:cs typeface="Arial"/>
              </a:rPr>
              <a:t> </a:t>
            </a:r>
            <a:r>
              <a:rPr sz="2800" spc="-20" dirty="0">
                <a:latin typeface="Arial"/>
                <a:cs typeface="Arial"/>
              </a:rPr>
              <a:t>Affairs</a:t>
            </a:r>
            <a:endParaRPr sz="2800" dirty="0">
              <a:latin typeface="Arial"/>
              <a:cs typeface="Arial"/>
            </a:endParaRPr>
          </a:p>
          <a:p>
            <a:pPr marL="469900" lvl="1" indent="-182880">
              <a:lnSpc>
                <a:spcPct val="100000"/>
              </a:lnSpc>
              <a:spcBef>
                <a:spcPts val="695"/>
              </a:spcBef>
              <a:buClr>
                <a:srgbClr val="0037A2"/>
              </a:buClr>
              <a:buSzPct val="83928"/>
              <a:buChar char="•"/>
              <a:tabLst>
                <a:tab pos="470534" algn="l"/>
              </a:tabLst>
            </a:pPr>
            <a:r>
              <a:rPr lang="en-US" sz="2800" b="1" u="heavy" spc="-10" dirty="0" smtClean="0">
                <a:solidFill>
                  <a:srgbClr val="F7B615"/>
                </a:solidFill>
                <a:uFill>
                  <a:solidFill>
                    <a:srgbClr val="F7B615"/>
                  </a:solidFill>
                </a:uFill>
                <a:latin typeface="Arial"/>
                <a:cs typeface="Arial"/>
                <a:hlinkClick r:id="rId3"/>
              </a:rPr>
              <a:t>segalms@medicine.ufl.edu</a:t>
            </a:r>
          </a:p>
          <a:p>
            <a:pPr marL="469900" lvl="1" indent="-182880">
              <a:lnSpc>
                <a:spcPct val="100000"/>
              </a:lnSpc>
              <a:spcBef>
                <a:spcPts val="695"/>
              </a:spcBef>
              <a:buClr>
                <a:srgbClr val="0037A2"/>
              </a:buClr>
              <a:buSzPct val="83928"/>
              <a:buChar char="•"/>
              <a:tabLst>
                <a:tab pos="470534" algn="l"/>
              </a:tabLst>
            </a:pPr>
            <a:r>
              <a:rPr sz="2800" b="1" u="heavy" spc="-10" dirty="0" smtClean="0">
                <a:solidFill>
                  <a:srgbClr val="0070C0"/>
                </a:solidFill>
                <a:uFill>
                  <a:solidFill>
                    <a:srgbClr val="F7B615"/>
                  </a:solidFill>
                </a:uFill>
                <a:latin typeface="Arial"/>
                <a:cs typeface="Arial"/>
                <a:hlinkClick r:id="rId3"/>
              </a:rPr>
              <a:t>http</a:t>
            </a:r>
            <a:r>
              <a:rPr sz="2800" b="1" u="heavy" spc="-10" dirty="0">
                <a:solidFill>
                  <a:srgbClr val="0070C0"/>
                </a:solidFill>
                <a:uFill>
                  <a:solidFill>
                    <a:srgbClr val="F7B615"/>
                  </a:solidFill>
                </a:uFill>
                <a:latin typeface="Arial"/>
                <a:cs typeface="Arial"/>
                <a:hlinkClick r:id="rId3"/>
              </a:rPr>
              <a:t>://facultyaffairs.med.ufl.edu</a:t>
            </a:r>
            <a:r>
              <a:rPr sz="2800" u="heavy" spc="-10" dirty="0">
                <a:solidFill>
                  <a:srgbClr val="0070C0"/>
                </a:solidFill>
                <a:uFill>
                  <a:solidFill>
                    <a:srgbClr val="F7B615"/>
                  </a:solidFill>
                </a:uFill>
                <a:latin typeface="Arial"/>
                <a:cs typeface="Arial"/>
                <a:hlinkClick r:id="rId3"/>
              </a:rPr>
              <a:t>/</a:t>
            </a:r>
            <a:endParaRPr sz="2800" dirty="0">
              <a:solidFill>
                <a:srgbClr val="0070C0"/>
              </a:solidFill>
              <a:latin typeface="Arial"/>
              <a:cs typeface="Arial"/>
            </a:endParaRPr>
          </a:p>
          <a:p>
            <a:pPr marL="469900" lvl="1" indent="-182880">
              <a:lnSpc>
                <a:spcPct val="100000"/>
              </a:lnSpc>
              <a:spcBef>
                <a:spcPts val="710"/>
              </a:spcBef>
              <a:buClr>
                <a:srgbClr val="0037A2"/>
              </a:buClr>
              <a:buSzPct val="83928"/>
              <a:buChar char="•"/>
              <a:tabLst>
                <a:tab pos="470534" algn="l"/>
              </a:tabLst>
            </a:pPr>
            <a:r>
              <a:rPr sz="2800" spc="-5" dirty="0">
                <a:latin typeface="Arial"/>
                <a:cs typeface="Arial"/>
              </a:rPr>
              <a:t>294-5343</a:t>
            </a:r>
            <a:endParaRPr sz="2800" dirty="0">
              <a:latin typeface="Arial"/>
              <a:cs typeface="Arial"/>
            </a:endParaRPr>
          </a:p>
          <a:p>
            <a:pPr lvl="1">
              <a:lnSpc>
                <a:spcPct val="100000"/>
              </a:lnSpc>
              <a:spcBef>
                <a:spcPts val="40"/>
              </a:spcBef>
              <a:buChar char="•"/>
            </a:pPr>
            <a:endParaRPr sz="3150" dirty="0">
              <a:latin typeface="Times New Roman"/>
              <a:cs typeface="Times New Roman"/>
            </a:endParaRPr>
          </a:p>
          <a:p>
            <a:pPr marL="195580" indent="-182880">
              <a:lnSpc>
                <a:spcPct val="100000"/>
              </a:lnSpc>
              <a:buClr>
                <a:srgbClr val="0037A2"/>
              </a:buClr>
              <a:buSzPct val="83928"/>
              <a:buChar char="•"/>
              <a:tabLst>
                <a:tab pos="196215" algn="l"/>
              </a:tabLst>
            </a:pPr>
            <a:r>
              <a:rPr sz="2800" spc="-5" dirty="0">
                <a:latin typeface="Arial"/>
                <a:cs typeface="Arial"/>
              </a:rPr>
              <a:t>OPT</a:t>
            </a:r>
            <a:r>
              <a:rPr sz="2800" spc="-220" dirty="0">
                <a:latin typeface="Arial"/>
                <a:cs typeface="Arial"/>
              </a:rPr>
              <a:t> </a:t>
            </a:r>
            <a:r>
              <a:rPr sz="2800" spc="-5" dirty="0">
                <a:latin typeface="Arial"/>
                <a:cs typeface="Arial"/>
              </a:rPr>
              <a:t>training</a:t>
            </a:r>
            <a:endParaRPr sz="2800" dirty="0">
              <a:latin typeface="Arial"/>
              <a:cs typeface="Arial"/>
            </a:endParaRPr>
          </a:p>
          <a:p>
            <a:pPr marL="415290" lvl="1" indent="-182880">
              <a:lnSpc>
                <a:spcPct val="100000"/>
              </a:lnSpc>
              <a:spcBef>
                <a:spcPts val="600"/>
              </a:spcBef>
              <a:buClr>
                <a:srgbClr val="0037A2"/>
              </a:buClr>
              <a:buSzPct val="84615"/>
              <a:buFont typeface="Arial"/>
              <a:buChar char="•"/>
              <a:tabLst>
                <a:tab pos="415925" algn="l"/>
              </a:tabLst>
            </a:pPr>
            <a:r>
              <a:rPr sz="2600" b="1" u="heavy" spc="-10" dirty="0">
                <a:solidFill>
                  <a:srgbClr val="0070C0"/>
                </a:solidFill>
                <a:uFill>
                  <a:solidFill>
                    <a:srgbClr val="F7B615"/>
                  </a:solidFill>
                </a:uFill>
                <a:latin typeface="Arial"/>
                <a:cs typeface="Arial"/>
                <a:hlinkClick r:id="rId4"/>
              </a:rPr>
              <a:t>http://www.hr.ufl.edu/training/myUFL/toolkits/opt.asp</a:t>
            </a:r>
            <a:endParaRPr sz="2600" b="1" dirty="0">
              <a:solidFill>
                <a:srgbClr val="0070C0"/>
              </a:solidFill>
              <a:latin typeface="Arial"/>
              <a:cs typeface="Aria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5" y="505967"/>
            <a:ext cx="5132070" cy="635000"/>
          </a:xfrm>
          <a:prstGeom prst="rect">
            <a:avLst/>
          </a:prstGeom>
        </p:spPr>
        <p:txBody>
          <a:bodyPr vert="horz" wrap="square" lIns="0" tIns="12065" rIns="0" bIns="0" rtlCol="0">
            <a:spAutoFit/>
          </a:bodyPr>
          <a:lstStyle/>
          <a:p>
            <a:pPr marL="12700">
              <a:lnSpc>
                <a:spcPct val="100000"/>
              </a:lnSpc>
              <a:spcBef>
                <a:spcPts val="95"/>
              </a:spcBef>
            </a:pPr>
            <a:r>
              <a:rPr spc="-95" dirty="0"/>
              <a:t>University </a:t>
            </a:r>
            <a:r>
              <a:rPr spc="-70" dirty="0"/>
              <a:t>Level</a:t>
            </a:r>
            <a:r>
              <a:rPr spc="-545" dirty="0"/>
              <a:t> </a:t>
            </a:r>
            <a:r>
              <a:rPr spc="-75" dirty="0"/>
              <a:t>Review</a:t>
            </a:r>
          </a:p>
        </p:txBody>
      </p:sp>
      <p:sp>
        <p:nvSpPr>
          <p:cNvPr id="3" name="object 3"/>
          <p:cNvSpPr txBox="1"/>
          <p:nvPr/>
        </p:nvSpPr>
        <p:spPr>
          <a:xfrm>
            <a:off x="535635" y="1619250"/>
            <a:ext cx="7943215" cy="4942379"/>
          </a:xfrm>
          <a:prstGeom prst="rect">
            <a:avLst/>
          </a:prstGeom>
        </p:spPr>
        <p:txBody>
          <a:bodyPr vert="horz" wrap="square" lIns="0" tIns="12700" rIns="0" bIns="0" rtlCol="0">
            <a:spAutoFit/>
          </a:bodyPr>
          <a:lstStyle/>
          <a:p>
            <a:pPr marL="195580" marR="899794" indent="-182880">
              <a:lnSpc>
                <a:spcPct val="100000"/>
              </a:lnSpc>
              <a:spcBef>
                <a:spcPts val="100"/>
              </a:spcBef>
              <a:buClr>
                <a:srgbClr val="0037A2"/>
              </a:buClr>
              <a:buSzPct val="85416"/>
              <a:buChar char="•"/>
              <a:tabLst>
                <a:tab pos="195580" algn="l"/>
              </a:tabLst>
            </a:pPr>
            <a:r>
              <a:rPr sz="2400" dirty="0">
                <a:latin typeface="Arial"/>
                <a:cs typeface="Arial"/>
              </a:rPr>
              <a:t>Provost </a:t>
            </a:r>
            <a:r>
              <a:rPr sz="2400" spc="-5" dirty="0">
                <a:latin typeface="Arial"/>
                <a:cs typeface="Arial"/>
              </a:rPr>
              <a:t>holds authority over </a:t>
            </a:r>
            <a:r>
              <a:rPr lang="en-US" sz="2400" spc="-5" dirty="0" smtClean="0">
                <a:latin typeface="Arial"/>
                <a:cs typeface="Arial"/>
              </a:rPr>
              <a:t>this </a:t>
            </a:r>
            <a:r>
              <a:rPr sz="2400" spc="-5" dirty="0" smtClean="0">
                <a:latin typeface="Arial"/>
                <a:cs typeface="Arial"/>
              </a:rPr>
              <a:t>academic </a:t>
            </a:r>
            <a:r>
              <a:rPr sz="2400" spc="-5" dirty="0">
                <a:latin typeface="Arial"/>
                <a:cs typeface="Arial"/>
              </a:rPr>
              <a:t>decision,</a:t>
            </a:r>
            <a:r>
              <a:rPr sz="2400" spc="-85" dirty="0">
                <a:latin typeface="Arial"/>
                <a:cs typeface="Arial"/>
              </a:rPr>
              <a:t> </a:t>
            </a:r>
            <a:r>
              <a:rPr sz="2400" spc="-5" dirty="0">
                <a:latin typeface="Arial"/>
                <a:cs typeface="Arial"/>
              </a:rPr>
              <a:t>as </a:t>
            </a:r>
            <a:r>
              <a:rPr sz="2400" spc="-5" dirty="0" smtClean="0">
                <a:latin typeface="Arial"/>
                <a:cs typeface="Arial"/>
              </a:rPr>
              <a:t>delegated </a:t>
            </a:r>
            <a:r>
              <a:rPr sz="2400" spc="-5" dirty="0">
                <a:latin typeface="Arial"/>
                <a:cs typeface="Arial"/>
              </a:rPr>
              <a:t>by President</a:t>
            </a:r>
            <a:r>
              <a:rPr sz="2400" spc="-20" dirty="0">
                <a:latin typeface="Arial"/>
                <a:cs typeface="Arial"/>
              </a:rPr>
              <a:t> </a:t>
            </a:r>
            <a:r>
              <a:rPr sz="2400" spc="-5" dirty="0" smtClean="0">
                <a:latin typeface="Arial"/>
                <a:cs typeface="Arial"/>
              </a:rPr>
              <a:t>Fuchs</a:t>
            </a:r>
            <a:endParaRPr lang="en-US" sz="2400" spc="-5" dirty="0" smtClean="0">
              <a:latin typeface="Arial"/>
              <a:cs typeface="Arial"/>
            </a:endParaRPr>
          </a:p>
          <a:p>
            <a:pPr>
              <a:lnSpc>
                <a:spcPct val="100000"/>
              </a:lnSpc>
              <a:spcBef>
                <a:spcPts val="35"/>
              </a:spcBef>
              <a:buClr>
                <a:srgbClr val="0037A2"/>
              </a:buClr>
            </a:pPr>
            <a:endParaRPr sz="2400" dirty="0">
              <a:latin typeface="Times New Roman"/>
              <a:cs typeface="Times New Roman"/>
            </a:endParaRPr>
          </a:p>
          <a:p>
            <a:pPr marL="195580" marR="5080" indent="-182880">
              <a:lnSpc>
                <a:spcPct val="100000"/>
              </a:lnSpc>
              <a:buClr>
                <a:srgbClr val="0037A2"/>
              </a:buClr>
              <a:buSzPct val="85416"/>
              <a:buChar char="•"/>
              <a:tabLst>
                <a:tab pos="195580" algn="l"/>
              </a:tabLst>
            </a:pPr>
            <a:r>
              <a:rPr lang="en-US" sz="2400" spc="-5" dirty="0" smtClean="0">
                <a:latin typeface="Arial"/>
                <a:cs typeface="Arial"/>
              </a:rPr>
              <a:t>The Academic Personnel Board advises the provost</a:t>
            </a:r>
          </a:p>
          <a:p>
            <a:pPr marL="652780" marR="5080" lvl="1" indent="-182880">
              <a:buClr>
                <a:srgbClr val="0037A2"/>
              </a:buClr>
              <a:buSzPct val="85416"/>
              <a:buChar char="•"/>
              <a:tabLst>
                <a:tab pos="195580" algn="l"/>
              </a:tabLst>
            </a:pPr>
            <a:r>
              <a:rPr sz="2400" spc="-5" dirty="0" smtClean="0">
                <a:latin typeface="Arial"/>
                <a:cs typeface="Arial"/>
              </a:rPr>
              <a:t>Blue </a:t>
            </a:r>
            <a:r>
              <a:rPr sz="2400" spc="-5" dirty="0">
                <a:latin typeface="Arial"/>
                <a:cs typeface="Arial"/>
              </a:rPr>
              <a:t>Panel Academic Personnel Board (APB) </a:t>
            </a:r>
            <a:r>
              <a:rPr sz="2400" dirty="0">
                <a:latin typeface="Arial"/>
                <a:cs typeface="Arial"/>
              </a:rPr>
              <a:t>(for </a:t>
            </a:r>
            <a:r>
              <a:rPr sz="2400" spc="-5" dirty="0">
                <a:latin typeface="Arial"/>
                <a:cs typeface="Arial"/>
              </a:rPr>
              <a:t>all</a:t>
            </a:r>
            <a:r>
              <a:rPr sz="2400" spc="-220" dirty="0">
                <a:latin typeface="Arial"/>
                <a:cs typeface="Arial"/>
              </a:rPr>
              <a:t> </a:t>
            </a:r>
            <a:r>
              <a:rPr sz="2400" spc="-5" dirty="0">
                <a:latin typeface="Arial"/>
                <a:cs typeface="Arial"/>
              </a:rPr>
              <a:t>non-  tenure </a:t>
            </a:r>
            <a:r>
              <a:rPr sz="2400" dirty="0">
                <a:latin typeface="Arial"/>
                <a:cs typeface="Arial"/>
              </a:rPr>
              <a:t>track</a:t>
            </a:r>
            <a:r>
              <a:rPr sz="2400" spc="-65" dirty="0">
                <a:latin typeface="Arial"/>
                <a:cs typeface="Arial"/>
              </a:rPr>
              <a:t> </a:t>
            </a:r>
            <a:r>
              <a:rPr sz="2400" spc="-5" dirty="0">
                <a:latin typeface="Arial"/>
                <a:cs typeface="Arial"/>
              </a:rPr>
              <a:t>promotions)</a:t>
            </a:r>
            <a:endParaRPr sz="2400" dirty="0">
              <a:latin typeface="Arial"/>
              <a:cs typeface="Arial"/>
            </a:endParaRPr>
          </a:p>
          <a:p>
            <a:pPr marL="927100" lvl="2" indent="-182880">
              <a:spcBef>
                <a:spcPts val="509"/>
              </a:spcBef>
              <a:buClr>
                <a:srgbClr val="0037A2"/>
              </a:buClr>
              <a:buSzPct val="85000"/>
              <a:buChar char="•"/>
              <a:tabLst>
                <a:tab pos="469900" algn="l"/>
              </a:tabLst>
            </a:pPr>
            <a:r>
              <a:rPr sz="2400" dirty="0">
                <a:latin typeface="Arial"/>
                <a:cs typeface="Arial"/>
              </a:rPr>
              <a:t>HSC </a:t>
            </a:r>
            <a:r>
              <a:rPr sz="2400" spc="-5" dirty="0">
                <a:latin typeface="Arial"/>
                <a:cs typeface="Arial"/>
              </a:rPr>
              <a:t>Representative </a:t>
            </a:r>
            <a:r>
              <a:rPr sz="2400" dirty="0">
                <a:latin typeface="Arial"/>
                <a:cs typeface="Arial"/>
              </a:rPr>
              <a:t>= Chris </a:t>
            </a:r>
            <a:r>
              <a:rPr sz="2400" spc="-20" dirty="0">
                <a:latin typeface="Arial"/>
                <a:cs typeface="Arial"/>
              </a:rPr>
              <a:t>Jolley, </a:t>
            </a:r>
            <a:r>
              <a:rPr sz="2400" dirty="0">
                <a:latin typeface="Arial"/>
                <a:cs typeface="Arial"/>
              </a:rPr>
              <a:t>MD (Ped, GI),</a:t>
            </a:r>
            <a:r>
              <a:rPr sz="2400" spc="-290" dirty="0">
                <a:latin typeface="Arial"/>
                <a:cs typeface="Arial"/>
              </a:rPr>
              <a:t> </a:t>
            </a:r>
            <a:r>
              <a:rPr sz="2400" dirty="0" smtClean="0">
                <a:latin typeface="Arial"/>
                <a:cs typeface="Arial"/>
              </a:rPr>
              <a:t>term</a:t>
            </a:r>
            <a:r>
              <a:rPr lang="en-US" sz="2400" dirty="0" smtClean="0">
                <a:latin typeface="Arial"/>
                <a:cs typeface="Arial"/>
              </a:rPr>
              <a:t> </a:t>
            </a:r>
            <a:r>
              <a:rPr sz="2400" dirty="0" smtClean="0">
                <a:latin typeface="Arial"/>
                <a:cs typeface="Arial"/>
              </a:rPr>
              <a:t>ending</a:t>
            </a:r>
            <a:r>
              <a:rPr sz="2400" spc="-45" dirty="0" smtClean="0">
                <a:latin typeface="Arial"/>
                <a:cs typeface="Arial"/>
              </a:rPr>
              <a:t> </a:t>
            </a:r>
            <a:r>
              <a:rPr sz="2400" dirty="0">
                <a:latin typeface="Arial"/>
                <a:cs typeface="Arial"/>
              </a:rPr>
              <a:t>2020</a:t>
            </a:r>
          </a:p>
          <a:p>
            <a:pPr lvl="1">
              <a:spcBef>
                <a:spcPts val="20"/>
              </a:spcBef>
            </a:pPr>
            <a:endParaRPr sz="2400" dirty="0">
              <a:latin typeface="Times New Roman"/>
              <a:cs typeface="Times New Roman"/>
            </a:endParaRPr>
          </a:p>
          <a:p>
            <a:pPr marL="652780" lvl="1" indent="-182880">
              <a:buClr>
                <a:srgbClr val="0037A2"/>
              </a:buClr>
              <a:buSzPct val="85416"/>
              <a:buChar char="•"/>
              <a:tabLst>
                <a:tab pos="195580" algn="l"/>
              </a:tabLst>
            </a:pPr>
            <a:r>
              <a:rPr sz="2400" spc="-5" dirty="0">
                <a:latin typeface="Arial"/>
                <a:cs typeface="Arial"/>
              </a:rPr>
              <a:t>Orange Panel APB </a:t>
            </a:r>
            <a:r>
              <a:rPr sz="2400" dirty="0">
                <a:latin typeface="Arial"/>
                <a:cs typeface="Arial"/>
              </a:rPr>
              <a:t>(for </a:t>
            </a:r>
            <a:r>
              <a:rPr sz="2400" spc="-5" dirty="0">
                <a:latin typeface="Arial"/>
                <a:cs typeface="Arial"/>
              </a:rPr>
              <a:t>tenure and tenure</a:t>
            </a:r>
            <a:r>
              <a:rPr sz="2400" spc="-340" dirty="0">
                <a:latin typeface="Arial"/>
                <a:cs typeface="Arial"/>
              </a:rPr>
              <a:t> </a:t>
            </a:r>
            <a:r>
              <a:rPr sz="2400" dirty="0">
                <a:latin typeface="Arial"/>
                <a:cs typeface="Arial"/>
              </a:rPr>
              <a:t>track</a:t>
            </a:r>
          </a:p>
          <a:p>
            <a:pPr marL="652145" lvl="1"/>
            <a:r>
              <a:rPr sz="2400" dirty="0">
                <a:latin typeface="Arial"/>
                <a:cs typeface="Arial"/>
              </a:rPr>
              <a:t>promotions</a:t>
            </a:r>
            <a:r>
              <a:rPr sz="2400" dirty="0" smtClean="0">
                <a:latin typeface="Arial"/>
                <a:cs typeface="Arial"/>
              </a:rPr>
              <a:t>)</a:t>
            </a:r>
          </a:p>
          <a:p>
            <a:pPr marL="927100" lvl="2" indent="-182880">
              <a:spcBef>
                <a:spcPts val="509"/>
              </a:spcBef>
              <a:buClr>
                <a:srgbClr val="0037A2"/>
              </a:buClr>
              <a:buSzPct val="85000"/>
              <a:buChar char="•"/>
              <a:tabLst>
                <a:tab pos="469900" algn="l"/>
              </a:tabLst>
            </a:pPr>
            <a:r>
              <a:rPr sz="2400" dirty="0" smtClean="0">
                <a:latin typeface="Arial"/>
                <a:cs typeface="Arial"/>
              </a:rPr>
              <a:t>HSC </a:t>
            </a:r>
            <a:r>
              <a:rPr sz="2400" spc="-5" dirty="0" smtClean="0">
                <a:latin typeface="Arial"/>
                <a:cs typeface="Arial"/>
              </a:rPr>
              <a:t>Representative </a:t>
            </a:r>
            <a:r>
              <a:rPr sz="2400" dirty="0" smtClean="0">
                <a:latin typeface="Arial"/>
                <a:cs typeface="Arial"/>
              </a:rPr>
              <a:t>= </a:t>
            </a:r>
            <a:r>
              <a:rPr lang="en-US" sz="2400" spc="-120" dirty="0" smtClean="0">
                <a:latin typeface="Arial"/>
                <a:cs typeface="Arial"/>
              </a:rPr>
              <a:t>David Bloom, </a:t>
            </a:r>
            <a:r>
              <a:rPr sz="2400" dirty="0" smtClean="0">
                <a:latin typeface="Arial"/>
                <a:cs typeface="Arial"/>
              </a:rPr>
              <a:t>PhD, term end</a:t>
            </a:r>
            <a:r>
              <a:rPr lang="en-US" sz="2400" dirty="0" smtClean="0">
                <a:latin typeface="Arial"/>
                <a:cs typeface="Arial"/>
              </a:rPr>
              <a:t>ing </a:t>
            </a:r>
            <a:r>
              <a:rPr sz="2400" dirty="0" smtClean="0">
                <a:latin typeface="Arial"/>
                <a:cs typeface="Arial"/>
              </a:rPr>
              <a:t>20</a:t>
            </a:r>
            <a:r>
              <a:rPr lang="en-US" sz="2400" dirty="0" smtClean="0">
                <a:latin typeface="Arial"/>
                <a:cs typeface="Arial"/>
              </a:rPr>
              <a:t>21</a:t>
            </a:r>
            <a:endParaRPr sz="2400" dirty="0" smtClean="0">
              <a:latin typeface="Arial"/>
              <a:cs typeface="Arial"/>
            </a:endParaRPr>
          </a:p>
        </p:txBody>
      </p:sp>
    </p:spTree>
    <p:custDataLst>
      <p:tags r:id="rId1"/>
    </p:custDataLst>
    <p:extLst>
      <p:ext uri="{BB962C8B-B14F-4D97-AF65-F5344CB8AC3E}">
        <p14:creationId xmlns:p14="http://schemas.microsoft.com/office/powerpoint/2010/main" val="316404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434" y="512317"/>
            <a:ext cx="8227366" cy="627736"/>
          </a:xfrm>
          <a:prstGeom prst="rect">
            <a:avLst/>
          </a:prstGeom>
        </p:spPr>
        <p:txBody>
          <a:bodyPr vert="horz" wrap="square" lIns="0" tIns="12065" rIns="0" bIns="0" rtlCol="0">
            <a:spAutoFit/>
          </a:bodyPr>
          <a:lstStyle/>
          <a:p>
            <a:pPr marL="12700">
              <a:lnSpc>
                <a:spcPct val="100000"/>
              </a:lnSpc>
              <a:spcBef>
                <a:spcPts val="95"/>
              </a:spcBef>
            </a:pPr>
            <a:r>
              <a:rPr lang="en-US" spc="-70" dirty="0" smtClean="0"/>
              <a:t>University Level Review</a:t>
            </a:r>
            <a:endParaRPr spc="-60" dirty="0"/>
          </a:p>
        </p:txBody>
      </p:sp>
      <p:sp>
        <p:nvSpPr>
          <p:cNvPr id="3" name="object 3"/>
          <p:cNvSpPr txBox="1"/>
          <p:nvPr/>
        </p:nvSpPr>
        <p:spPr>
          <a:xfrm>
            <a:off x="535635" y="1414569"/>
            <a:ext cx="8684565" cy="1490152"/>
          </a:xfrm>
          <a:prstGeom prst="rect">
            <a:avLst/>
          </a:prstGeom>
        </p:spPr>
        <p:txBody>
          <a:bodyPr vert="horz" wrap="square" lIns="0" tIns="12700" rIns="0" bIns="0" rtlCol="0">
            <a:spAutoFit/>
          </a:bodyPr>
          <a:lstStyle/>
          <a:p>
            <a:pPr marL="342900" marR="91440" indent="-342900">
              <a:spcBef>
                <a:spcPts val="509"/>
              </a:spcBef>
              <a:buClr>
                <a:srgbClr val="0037A2"/>
              </a:buClr>
              <a:buSzPct val="85000"/>
              <a:buFont typeface="Arial" panose="020B0604020202020204" pitchFamily="34" charset="0"/>
              <a:buChar char="•"/>
              <a:tabLst>
                <a:tab pos="469900" algn="l"/>
              </a:tabLst>
            </a:pPr>
            <a:r>
              <a:rPr lang="en-US" sz="2400" dirty="0" smtClean="0">
                <a:latin typeface="Arial"/>
                <a:cs typeface="Arial"/>
              </a:rPr>
              <a:t>The APB provides guidance to the Provost as to whether to award tenure and grant promotion</a:t>
            </a:r>
            <a:endParaRPr sz="2400" dirty="0">
              <a:latin typeface="Arial"/>
              <a:cs typeface="Arial"/>
            </a:endParaRPr>
          </a:p>
          <a:p>
            <a:pPr marL="355600" lvl="1" indent="-342900">
              <a:buFont typeface="Arial"/>
              <a:buChar char="•"/>
              <a:tabLst>
                <a:tab pos="812165" algn="l"/>
                <a:tab pos="813435" algn="l"/>
              </a:tabLst>
            </a:pPr>
            <a:r>
              <a:rPr lang="en-US" sz="2400" b="1" i="1" spc="-10" dirty="0" smtClean="0">
                <a:solidFill>
                  <a:srgbClr val="FF0000"/>
                </a:solidFill>
                <a:latin typeface="Arial"/>
                <a:cs typeface="Arial"/>
              </a:rPr>
              <a:t>APB</a:t>
            </a:r>
            <a:r>
              <a:rPr sz="2400" b="1" i="1" spc="-10" dirty="0" smtClean="0">
                <a:solidFill>
                  <a:srgbClr val="FF0000"/>
                </a:solidFill>
                <a:latin typeface="Arial"/>
                <a:cs typeface="Arial"/>
              </a:rPr>
              <a:t>’s </a:t>
            </a:r>
            <a:r>
              <a:rPr lang="en-US" sz="2400" b="1" i="1" dirty="0" smtClean="0">
                <a:solidFill>
                  <a:srgbClr val="FF0000"/>
                </a:solidFill>
                <a:latin typeface="Arial"/>
                <a:cs typeface="Arial"/>
              </a:rPr>
              <a:t>guidance has generally </a:t>
            </a:r>
            <a:r>
              <a:rPr lang="en-US" sz="2400" b="1" i="1" dirty="0">
                <a:solidFill>
                  <a:srgbClr val="FF0000"/>
                </a:solidFill>
                <a:latin typeface="Arial"/>
                <a:cs typeface="Arial"/>
              </a:rPr>
              <a:t>been followed </a:t>
            </a:r>
            <a:r>
              <a:rPr lang="en-US" sz="2400" b="1" i="1" dirty="0" smtClean="0">
                <a:solidFill>
                  <a:srgbClr val="FF0000"/>
                </a:solidFill>
                <a:latin typeface="Arial"/>
                <a:cs typeface="Arial"/>
              </a:rPr>
              <a:t>by the Provost</a:t>
            </a:r>
          </a:p>
        </p:txBody>
      </p:sp>
    </p:spTree>
    <p:custDataLst>
      <p:tags r:id="rId1"/>
    </p:custDataLst>
    <p:extLst>
      <p:ext uri="{BB962C8B-B14F-4D97-AF65-F5344CB8AC3E}">
        <p14:creationId xmlns:p14="http://schemas.microsoft.com/office/powerpoint/2010/main" val="3357660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4035" y="505967"/>
            <a:ext cx="8151165" cy="627736"/>
          </a:xfrm>
          <a:prstGeom prst="rect">
            <a:avLst/>
          </a:prstGeom>
        </p:spPr>
        <p:txBody>
          <a:bodyPr vert="horz" wrap="square" lIns="0" tIns="12065" rIns="0" bIns="0" rtlCol="0">
            <a:spAutoFit/>
          </a:bodyPr>
          <a:lstStyle/>
          <a:p>
            <a:pPr marL="12700">
              <a:lnSpc>
                <a:spcPct val="100000"/>
              </a:lnSpc>
              <a:spcBef>
                <a:spcPts val="95"/>
              </a:spcBef>
            </a:pPr>
            <a:r>
              <a:rPr lang="en-US" spc="-80" dirty="0" smtClean="0"/>
              <a:t>The Two Dominant Tracks at UF</a:t>
            </a:r>
            <a:endParaRPr spc="-10" dirty="0"/>
          </a:p>
        </p:txBody>
      </p:sp>
      <p:sp>
        <p:nvSpPr>
          <p:cNvPr id="3" name="object 3"/>
          <p:cNvSpPr txBox="1"/>
          <p:nvPr/>
        </p:nvSpPr>
        <p:spPr>
          <a:xfrm>
            <a:off x="535634" y="1610613"/>
            <a:ext cx="8297469" cy="4671151"/>
          </a:xfrm>
          <a:prstGeom prst="rect">
            <a:avLst/>
          </a:prstGeom>
        </p:spPr>
        <p:txBody>
          <a:bodyPr vert="horz" wrap="square" lIns="0" tIns="13335" rIns="0" bIns="0" rtlCol="0">
            <a:spAutoFit/>
          </a:bodyPr>
          <a:lstStyle/>
          <a:p>
            <a:pPr marL="195580" indent="-182880">
              <a:lnSpc>
                <a:spcPct val="100000"/>
              </a:lnSpc>
              <a:spcBef>
                <a:spcPts val="105"/>
              </a:spcBef>
              <a:buClr>
                <a:srgbClr val="0037A2"/>
              </a:buClr>
              <a:buSzPct val="84375"/>
              <a:buChar char="•"/>
              <a:tabLst>
                <a:tab pos="195580" algn="l"/>
              </a:tabLst>
            </a:pPr>
            <a:r>
              <a:rPr lang="en-US" sz="2400" dirty="0" smtClean="0">
                <a:latin typeface="Arial"/>
                <a:cs typeface="Arial"/>
              </a:rPr>
              <a:t>Majority of faculty fall in one of two tracks</a:t>
            </a:r>
          </a:p>
          <a:p>
            <a:pPr marL="652780" lvl="1" indent="-182880">
              <a:spcBef>
                <a:spcPts val="105"/>
              </a:spcBef>
              <a:buClr>
                <a:srgbClr val="0037A2"/>
              </a:buClr>
              <a:buSzPct val="84375"/>
              <a:buChar char="•"/>
              <a:tabLst>
                <a:tab pos="195580" algn="l"/>
              </a:tabLst>
            </a:pPr>
            <a:r>
              <a:rPr lang="en-US" sz="2400" dirty="0" smtClean="0">
                <a:latin typeface="Arial"/>
                <a:cs typeface="Arial"/>
              </a:rPr>
              <a:t>Tenure Track</a:t>
            </a:r>
          </a:p>
          <a:p>
            <a:pPr marL="1109980" lvl="2" indent="-182880">
              <a:spcBef>
                <a:spcPts val="105"/>
              </a:spcBef>
              <a:buClr>
                <a:srgbClr val="0037A2"/>
              </a:buClr>
              <a:buSzPct val="84375"/>
              <a:buChar char="•"/>
              <a:tabLst>
                <a:tab pos="195580" algn="l"/>
              </a:tabLst>
            </a:pPr>
            <a:r>
              <a:rPr lang="en-US" sz="2400" dirty="0" smtClean="0">
                <a:latin typeface="Arial"/>
                <a:cs typeface="Arial"/>
              </a:rPr>
              <a:t>Requires distinction in research </a:t>
            </a:r>
            <a:r>
              <a:rPr lang="en-US" sz="2400" b="1" dirty="0" smtClean="0">
                <a:solidFill>
                  <a:srgbClr val="FF0000"/>
                </a:solidFill>
                <a:latin typeface="Arial"/>
                <a:cs typeface="Arial"/>
              </a:rPr>
              <a:t>AND</a:t>
            </a:r>
            <a:r>
              <a:rPr lang="en-US" sz="2400" dirty="0" smtClean="0">
                <a:latin typeface="Arial"/>
                <a:cs typeface="Arial"/>
              </a:rPr>
              <a:t> teaching</a:t>
            </a:r>
          </a:p>
          <a:p>
            <a:pPr marL="927100" lvl="2">
              <a:spcBef>
                <a:spcPts val="105"/>
              </a:spcBef>
              <a:buClr>
                <a:srgbClr val="0037A2"/>
              </a:buClr>
              <a:buSzPct val="84375"/>
              <a:tabLst>
                <a:tab pos="195580" algn="l"/>
              </a:tabLst>
            </a:pPr>
            <a:endParaRPr lang="en-US" sz="2400" dirty="0" smtClean="0">
              <a:latin typeface="Arial"/>
              <a:cs typeface="Arial"/>
            </a:endParaRPr>
          </a:p>
          <a:p>
            <a:pPr marL="652780" lvl="1" indent="-182880">
              <a:spcBef>
                <a:spcPts val="105"/>
              </a:spcBef>
              <a:buClr>
                <a:srgbClr val="0037A2"/>
              </a:buClr>
              <a:buSzPct val="84375"/>
              <a:buChar char="•"/>
              <a:tabLst>
                <a:tab pos="195580" algn="l"/>
              </a:tabLst>
            </a:pPr>
            <a:r>
              <a:rPr lang="en-US" sz="2400" dirty="0" smtClean="0">
                <a:latin typeface="Arial"/>
                <a:cs typeface="Arial"/>
              </a:rPr>
              <a:t>Multi-Mission Track</a:t>
            </a:r>
          </a:p>
          <a:p>
            <a:pPr marL="1109980" lvl="2" indent="-182880">
              <a:spcBef>
                <a:spcPts val="105"/>
              </a:spcBef>
              <a:buClr>
                <a:srgbClr val="0037A2"/>
              </a:buClr>
              <a:buSzPct val="84375"/>
              <a:buChar char="•"/>
              <a:tabLst>
                <a:tab pos="195580" algn="l"/>
              </a:tabLst>
            </a:pPr>
            <a:r>
              <a:rPr lang="en-US" sz="2400" dirty="0" smtClean="0">
                <a:latin typeface="Arial"/>
                <a:cs typeface="Arial"/>
              </a:rPr>
              <a:t>Requires distinction in research, teaching, </a:t>
            </a:r>
            <a:r>
              <a:rPr lang="en-US" sz="2400" b="1" dirty="0" smtClean="0">
                <a:solidFill>
                  <a:srgbClr val="FF0000"/>
                </a:solidFill>
                <a:latin typeface="Arial"/>
                <a:cs typeface="Arial"/>
              </a:rPr>
              <a:t>OR</a:t>
            </a:r>
            <a:r>
              <a:rPr lang="en-US" sz="2400" dirty="0" smtClean="0">
                <a:latin typeface="Arial"/>
                <a:cs typeface="Arial"/>
              </a:rPr>
              <a:t> clinical AND one other area</a:t>
            </a:r>
          </a:p>
          <a:p>
            <a:pPr marL="1109980" lvl="2" indent="-182880">
              <a:spcBef>
                <a:spcPts val="105"/>
              </a:spcBef>
              <a:buClr>
                <a:srgbClr val="0037A2"/>
              </a:buClr>
              <a:buSzPct val="84375"/>
              <a:buFontTx/>
              <a:buChar char="•"/>
              <a:tabLst>
                <a:tab pos="195580" algn="l"/>
              </a:tabLst>
            </a:pPr>
            <a:r>
              <a:rPr lang="en-US" sz="2400" dirty="0">
                <a:latin typeface="Arial"/>
                <a:cs typeface="Arial"/>
              </a:rPr>
              <a:t>The area of </a:t>
            </a:r>
            <a:r>
              <a:rPr lang="en-US" sz="2400" dirty="0" smtClean="0">
                <a:latin typeface="Arial"/>
                <a:cs typeface="Arial"/>
              </a:rPr>
              <a:t>distinctions are </a:t>
            </a:r>
            <a:r>
              <a:rPr lang="en-US" sz="2400" dirty="0">
                <a:latin typeface="Arial"/>
                <a:cs typeface="Arial"/>
              </a:rPr>
              <a:t>generally the </a:t>
            </a:r>
            <a:r>
              <a:rPr lang="en-US" sz="2400" dirty="0" smtClean="0">
                <a:latin typeface="Arial"/>
                <a:cs typeface="Arial"/>
              </a:rPr>
              <a:t>areas </a:t>
            </a:r>
            <a:r>
              <a:rPr lang="en-US" sz="2400" dirty="0">
                <a:latin typeface="Arial"/>
                <a:cs typeface="Arial"/>
              </a:rPr>
              <a:t>where </a:t>
            </a:r>
            <a:r>
              <a:rPr lang="en-US" sz="2400" dirty="0" smtClean="0">
                <a:latin typeface="Arial"/>
                <a:cs typeface="Arial"/>
              </a:rPr>
              <a:t>the faculty has the majority </a:t>
            </a:r>
            <a:r>
              <a:rPr lang="en-US" sz="2400" dirty="0">
                <a:latin typeface="Arial"/>
                <a:cs typeface="Arial"/>
              </a:rPr>
              <a:t>of </a:t>
            </a:r>
            <a:r>
              <a:rPr lang="en-US" sz="2400" dirty="0" smtClean="0">
                <a:latin typeface="Arial"/>
                <a:cs typeface="Arial"/>
              </a:rPr>
              <a:t>their effort </a:t>
            </a:r>
            <a:endParaRPr lang="en-US" sz="2400" dirty="0">
              <a:latin typeface="Arial"/>
              <a:cs typeface="Arial"/>
            </a:endParaRPr>
          </a:p>
          <a:p>
            <a:pPr marL="1567180" lvl="3" indent="-182880">
              <a:spcBef>
                <a:spcPts val="105"/>
              </a:spcBef>
              <a:buClr>
                <a:srgbClr val="0037A2"/>
              </a:buClr>
              <a:buSzPct val="84375"/>
              <a:buChar char="•"/>
              <a:tabLst>
                <a:tab pos="195580" algn="l"/>
              </a:tabLst>
            </a:pPr>
            <a:r>
              <a:rPr lang="en-US" sz="2400" dirty="0" smtClean="0">
                <a:latin typeface="Arial"/>
                <a:cs typeface="Arial"/>
              </a:rPr>
              <a:t>For clinical faculty this is usually clinical and education</a:t>
            </a:r>
          </a:p>
          <a:p>
            <a:pPr marL="1384300" lvl="3">
              <a:spcBef>
                <a:spcPts val="105"/>
              </a:spcBef>
              <a:buClr>
                <a:srgbClr val="0037A2"/>
              </a:buClr>
              <a:buSzPct val="84375"/>
              <a:tabLst>
                <a:tab pos="195580" algn="l"/>
              </a:tabLst>
            </a:pPr>
            <a:r>
              <a:rPr lang="en-US" sz="3200" dirty="0" smtClean="0">
                <a:latin typeface="Arial"/>
                <a:cs typeface="Arial"/>
              </a:rPr>
              <a:t> </a:t>
            </a:r>
            <a:endParaRPr sz="3200" dirty="0">
              <a:latin typeface="Arial"/>
              <a:cs typeface="Arial"/>
            </a:endParaRPr>
          </a:p>
        </p:txBody>
      </p:sp>
    </p:spTree>
    <p:custDataLst>
      <p:tags r:id="rId1"/>
    </p:custDataLst>
    <p:extLst>
      <p:ext uri="{BB962C8B-B14F-4D97-AF65-F5344CB8AC3E}">
        <p14:creationId xmlns:p14="http://schemas.microsoft.com/office/powerpoint/2010/main" val="354364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4035" y="505967"/>
            <a:ext cx="8581949" cy="1243289"/>
          </a:xfrm>
          <a:prstGeom prst="rect">
            <a:avLst/>
          </a:prstGeom>
        </p:spPr>
        <p:txBody>
          <a:bodyPr vert="horz" wrap="square" lIns="0" tIns="12065" rIns="0" bIns="0" rtlCol="0">
            <a:spAutoFit/>
          </a:bodyPr>
          <a:lstStyle/>
          <a:p>
            <a:pPr marL="12700">
              <a:lnSpc>
                <a:spcPct val="100000"/>
              </a:lnSpc>
              <a:spcBef>
                <a:spcPts val="95"/>
              </a:spcBef>
            </a:pPr>
            <a:r>
              <a:rPr lang="en-US" spc="-80" dirty="0" smtClean="0"/>
              <a:t>Clinical Distinction in the Multi-Mission Tract</a:t>
            </a:r>
            <a:endParaRPr spc="-10" dirty="0"/>
          </a:p>
        </p:txBody>
      </p:sp>
      <p:sp>
        <p:nvSpPr>
          <p:cNvPr id="3" name="object 3"/>
          <p:cNvSpPr txBox="1"/>
          <p:nvPr/>
        </p:nvSpPr>
        <p:spPr>
          <a:xfrm>
            <a:off x="530352" y="1749256"/>
            <a:ext cx="8297469" cy="3770904"/>
          </a:xfrm>
          <a:prstGeom prst="rect">
            <a:avLst/>
          </a:prstGeom>
        </p:spPr>
        <p:txBody>
          <a:bodyPr vert="horz" wrap="square" lIns="0" tIns="13335" rIns="0" bIns="0" rtlCol="0">
            <a:spAutoFit/>
          </a:bodyPr>
          <a:lstStyle/>
          <a:p>
            <a:pPr marL="195580" indent="-182880">
              <a:lnSpc>
                <a:spcPct val="100000"/>
              </a:lnSpc>
              <a:spcBef>
                <a:spcPts val="105"/>
              </a:spcBef>
              <a:buClr>
                <a:srgbClr val="0037A2"/>
              </a:buClr>
              <a:buSzPct val="84375"/>
              <a:buChar char="•"/>
              <a:tabLst>
                <a:tab pos="195580" algn="l"/>
              </a:tabLst>
            </a:pPr>
            <a:r>
              <a:rPr lang="en-US" sz="2400" dirty="0" smtClean="0">
                <a:latin typeface="Arial"/>
                <a:cs typeface="Arial"/>
              </a:rPr>
              <a:t>Attainment </a:t>
            </a:r>
            <a:r>
              <a:rPr lang="en-US" sz="2400" dirty="0">
                <a:latin typeface="Arial"/>
                <a:cs typeface="Arial"/>
              </a:rPr>
              <a:t>of clinical productivity targets, such as </a:t>
            </a:r>
            <a:r>
              <a:rPr lang="en-US" sz="2400" dirty="0" err="1">
                <a:latin typeface="Arial"/>
                <a:cs typeface="Arial"/>
              </a:rPr>
              <a:t>wRVU</a:t>
            </a:r>
            <a:r>
              <a:rPr lang="en-US" sz="2400" dirty="0">
                <a:latin typeface="Arial"/>
                <a:cs typeface="Arial"/>
              </a:rPr>
              <a:t>, </a:t>
            </a:r>
            <a:r>
              <a:rPr lang="en-US" sz="2400" dirty="0" smtClean="0">
                <a:latin typeface="Arial"/>
                <a:cs typeface="Arial"/>
              </a:rPr>
              <a:t>is considered by UF as an </a:t>
            </a:r>
            <a:r>
              <a:rPr lang="en-US" sz="2400" dirty="0">
                <a:latin typeface="Arial"/>
                <a:cs typeface="Arial"/>
              </a:rPr>
              <a:t>element of service </a:t>
            </a:r>
            <a:endParaRPr lang="en-US" sz="2400" dirty="0" smtClean="0">
              <a:latin typeface="Arial"/>
              <a:cs typeface="Arial"/>
            </a:endParaRPr>
          </a:p>
          <a:p>
            <a:pPr marL="652780" lvl="1" indent="-182880">
              <a:spcBef>
                <a:spcPts val="105"/>
              </a:spcBef>
              <a:buClr>
                <a:srgbClr val="0037A2"/>
              </a:buClr>
              <a:buSzPct val="84375"/>
              <a:buChar char="•"/>
              <a:tabLst>
                <a:tab pos="195580" algn="l"/>
              </a:tabLst>
            </a:pPr>
            <a:r>
              <a:rPr lang="en-US" sz="2400" dirty="0" smtClean="0">
                <a:latin typeface="Arial"/>
                <a:cs typeface="Arial"/>
              </a:rPr>
              <a:t>While critical for the College, it is not </a:t>
            </a:r>
            <a:r>
              <a:rPr lang="en-US" sz="2400" dirty="0">
                <a:latin typeface="Arial"/>
                <a:cs typeface="Arial"/>
              </a:rPr>
              <a:t>sufficient for clinical </a:t>
            </a:r>
            <a:r>
              <a:rPr lang="en-US" sz="2400" dirty="0" smtClean="0">
                <a:latin typeface="Arial"/>
                <a:cs typeface="Arial"/>
              </a:rPr>
              <a:t>distinction</a:t>
            </a:r>
          </a:p>
          <a:p>
            <a:pPr marL="469900" lvl="1">
              <a:spcBef>
                <a:spcPts val="105"/>
              </a:spcBef>
              <a:buClr>
                <a:srgbClr val="0037A2"/>
              </a:buClr>
              <a:buSzPct val="84375"/>
              <a:tabLst>
                <a:tab pos="195580" algn="l"/>
              </a:tabLst>
            </a:pPr>
            <a:endParaRPr lang="en-US" sz="2400" dirty="0" smtClean="0">
              <a:latin typeface="Arial"/>
              <a:cs typeface="Arial"/>
            </a:endParaRPr>
          </a:p>
          <a:p>
            <a:pPr marL="195580" indent="-182880">
              <a:lnSpc>
                <a:spcPct val="100000"/>
              </a:lnSpc>
              <a:spcBef>
                <a:spcPts val="105"/>
              </a:spcBef>
              <a:buClr>
                <a:srgbClr val="0037A2"/>
              </a:buClr>
              <a:buSzPct val="84375"/>
              <a:buChar char="•"/>
              <a:tabLst>
                <a:tab pos="195580" algn="l"/>
              </a:tabLst>
            </a:pPr>
            <a:r>
              <a:rPr lang="en-US" sz="2400" dirty="0" smtClean="0">
                <a:latin typeface="Arial"/>
                <a:cs typeface="Arial"/>
              </a:rPr>
              <a:t>Clinical distinction:</a:t>
            </a:r>
          </a:p>
          <a:p>
            <a:pPr marL="652780" lvl="1" indent="-182880">
              <a:spcBef>
                <a:spcPts val="105"/>
              </a:spcBef>
              <a:buClr>
                <a:srgbClr val="0037A2"/>
              </a:buClr>
              <a:buSzPct val="84375"/>
              <a:buChar char="•"/>
              <a:tabLst>
                <a:tab pos="195580" algn="l"/>
              </a:tabLst>
            </a:pPr>
            <a:r>
              <a:rPr lang="en-US" sz="2400" dirty="0" smtClean="0">
                <a:latin typeface="Arial"/>
                <a:cs typeface="Arial"/>
              </a:rPr>
              <a:t>Requires </a:t>
            </a:r>
            <a:r>
              <a:rPr lang="en-US" sz="2400" dirty="0">
                <a:latin typeface="Arial"/>
                <a:cs typeface="Arial"/>
              </a:rPr>
              <a:t>demonstration of advancement or innovation in the care provided to patients and/or evidence of provision of exceptional care, by accepted </a:t>
            </a:r>
            <a:r>
              <a:rPr lang="en-US" sz="2400" dirty="0" smtClean="0">
                <a:latin typeface="Arial"/>
                <a:cs typeface="Arial"/>
              </a:rPr>
              <a:t>metrics</a:t>
            </a:r>
          </a:p>
          <a:p>
            <a:pPr marL="652780" lvl="1" indent="-182880">
              <a:spcBef>
                <a:spcPts val="105"/>
              </a:spcBef>
              <a:buClr>
                <a:srgbClr val="0037A2"/>
              </a:buClr>
              <a:buSzPct val="84375"/>
              <a:buChar char="•"/>
              <a:tabLst>
                <a:tab pos="195580" algn="l"/>
              </a:tabLst>
            </a:pPr>
            <a:r>
              <a:rPr lang="en-US" sz="2400" b="1" dirty="0">
                <a:latin typeface="Arial"/>
                <a:cs typeface="Arial"/>
              </a:rPr>
              <a:t>A</a:t>
            </a:r>
            <a:r>
              <a:rPr lang="en-US" sz="2400" b="1" dirty="0" smtClean="0">
                <a:latin typeface="Arial"/>
                <a:cs typeface="Arial"/>
              </a:rPr>
              <a:t>long </a:t>
            </a:r>
            <a:r>
              <a:rPr lang="en-US" sz="2400" b="1" dirty="0">
                <a:latin typeface="Arial"/>
                <a:cs typeface="Arial"/>
              </a:rPr>
              <a:t>with scholarly </a:t>
            </a:r>
            <a:r>
              <a:rPr lang="en-US" sz="2400" b="1" dirty="0" smtClean="0">
                <a:latin typeface="Arial"/>
                <a:cs typeface="Arial"/>
              </a:rPr>
              <a:t>engagement</a:t>
            </a:r>
            <a:endParaRPr sz="2400" b="1" dirty="0">
              <a:latin typeface="Arial"/>
              <a:cs typeface="Arial"/>
            </a:endParaRPr>
          </a:p>
        </p:txBody>
      </p:sp>
    </p:spTree>
    <p:custDataLst>
      <p:tags r:id="rId1"/>
    </p:custDataLst>
    <p:extLst>
      <p:ext uri="{BB962C8B-B14F-4D97-AF65-F5344CB8AC3E}">
        <p14:creationId xmlns:p14="http://schemas.microsoft.com/office/powerpoint/2010/main" val="48043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50850"/>
            <a:ext cx="8608366" cy="1243289"/>
          </a:xfrm>
          <a:prstGeom prst="rect">
            <a:avLst/>
          </a:prstGeom>
        </p:spPr>
        <p:txBody>
          <a:bodyPr vert="horz" wrap="square" lIns="0" tIns="12065" rIns="0" bIns="0" rtlCol="0">
            <a:spAutoFit/>
          </a:bodyPr>
          <a:lstStyle/>
          <a:p>
            <a:pPr marL="12700">
              <a:lnSpc>
                <a:spcPct val="100000"/>
              </a:lnSpc>
              <a:spcBef>
                <a:spcPts val="95"/>
              </a:spcBef>
            </a:pPr>
            <a:r>
              <a:rPr lang="en-US" spc="-90" dirty="0" smtClean="0"/>
              <a:t>Points about the Process, from the Provost’s </a:t>
            </a:r>
            <a:r>
              <a:rPr lang="en-US" spc="-90" dirty="0"/>
              <a:t>P</a:t>
            </a:r>
            <a:r>
              <a:rPr lang="en-US" spc="-90" dirty="0" smtClean="0"/>
              <a:t>erspective</a:t>
            </a:r>
            <a:endParaRPr spc="-5" dirty="0"/>
          </a:p>
        </p:txBody>
      </p:sp>
      <p:sp>
        <p:nvSpPr>
          <p:cNvPr id="3" name="object 3"/>
          <p:cNvSpPr txBox="1"/>
          <p:nvPr/>
        </p:nvSpPr>
        <p:spPr>
          <a:xfrm>
            <a:off x="485078" y="1981200"/>
            <a:ext cx="8989365" cy="4829527"/>
          </a:xfrm>
          <a:prstGeom prst="rect">
            <a:avLst/>
          </a:prstGeom>
        </p:spPr>
        <p:txBody>
          <a:bodyPr vert="horz" wrap="square" lIns="0" tIns="12700" rIns="0" bIns="0" rtlCol="0">
            <a:spAutoFit/>
          </a:bodyPr>
          <a:lstStyle/>
          <a:p>
            <a:pPr marL="12700" marR="875665" indent="-182880">
              <a:spcBef>
                <a:spcPts val="505"/>
              </a:spcBef>
              <a:buClr>
                <a:srgbClr val="0037A2"/>
              </a:buClr>
              <a:buSzPct val="85000"/>
              <a:buChar char="•"/>
              <a:tabLst>
                <a:tab pos="469900" algn="l"/>
              </a:tabLst>
            </a:pPr>
            <a:r>
              <a:rPr lang="en-US" sz="2400" b="1" dirty="0" smtClean="0">
                <a:latin typeface="Arial"/>
                <a:cs typeface="Arial"/>
              </a:rPr>
              <a:t>Tenure and the need for classroom teaching</a:t>
            </a:r>
          </a:p>
          <a:p>
            <a:pPr marL="469900" marR="875665" lvl="1" indent="-182880">
              <a:spcBef>
                <a:spcPts val="505"/>
              </a:spcBef>
              <a:buClr>
                <a:srgbClr val="0037A2"/>
              </a:buClr>
              <a:buSzPct val="85000"/>
              <a:buChar char="•"/>
              <a:tabLst>
                <a:tab pos="469900" algn="l"/>
              </a:tabLst>
            </a:pPr>
            <a:r>
              <a:rPr lang="en-US" sz="2400" dirty="0" smtClean="0">
                <a:latin typeface="Arial"/>
                <a:cs typeface="Arial"/>
              </a:rPr>
              <a:t>The missions of the University are research and teaching</a:t>
            </a:r>
          </a:p>
          <a:p>
            <a:pPr marL="927100" marR="875665" lvl="2" indent="-182880">
              <a:spcBef>
                <a:spcPts val="505"/>
              </a:spcBef>
              <a:buClr>
                <a:srgbClr val="0037A2"/>
              </a:buClr>
              <a:buSzPct val="85000"/>
              <a:buChar char="•"/>
              <a:tabLst>
                <a:tab pos="469900" algn="l"/>
              </a:tabLst>
            </a:pPr>
            <a:r>
              <a:rPr lang="en-US" sz="2400" dirty="0">
                <a:latin typeface="Arial"/>
                <a:cs typeface="Arial"/>
              </a:rPr>
              <a:t>T</a:t>
            </a:r>
            <a:r>
              <a:rPr lang="en-US" sz="2400" dirty="0" smtClean="0">
                <a:latin typeface="Arial"/>
                <a:cs typeface="Arial"/>
              </a:rPr>
              <a:t>o be </a:t>
            </a:r>
            <a:r>
              <a:rPr lang="en-US" sz="2400" b="1" i="1" dirty="0" smtClean="0">
                <a:latin typeface="Arial"/>
                <a:cs typeface="Arial"/>
              </a:rPr>
              <a:t>professorial</a:t>
            </a:r>
          </a:p>
          <a:p>
            <a:pPr marL="469900" marR="875665" lvl="1" indent="-182880">
              <a:spcBef>
                <a:spcPts val="505"/>
              </a:spcBef>
              <a:buClr>
                <a:srgbClr val="0037A2"/>
              </a:buClr>
              <a:buSzPct val="85000"/>
              <a:buChar char="•"/>
              <a:tabLst>
                <a:tab pos="469900" algn="l"/>
              </a:tabLst>
            </a:pPr>
            <a:r>
              <a:rPr lang="en-US" sz="2400" dirty="0" smtClean="0">
                <a:latin typeface="Arial"/>
                <a:cs typeface="Arial"/>
              </a:rPr>
              <a:t>Tenure is a life-long commitment of the University to the faculty member</a:t>
            </a:r>
          </a:p>
          <a:p>
            <a:pPr marL="927100" marR="875665" lvl="2" indent="-182880">
              <a:spcBef>
                <a:spcPts val="505"/>
              </a:spcBef>
              <a:buClr>
                <a:srgbClr val="0037A2"/>
              </a:buClr>
              <a:buSzPct val="85000"/>
              <a:buChar char="•"/>
              <a:tabLst>
                <a:tab pos="469900" algn="l"/>
              </a:tabLst>
            </a:pPr>
            <a:r>
              <a:rPr lang="en-US" sz="2400" dirty="0" smtClean="0">
                <a:latin typeface="Arial"/>
                <a:cs typeface="Arial"/>
              </a:rPr>
              <a:t>The majority of even great researchers, will have a lapse of funding or their research funding will fade</a:t>
            </a:r>
          </a:p>
          <a:p>
            <a:pPr marL="927100" marR="875665" lvl="2" indent="-182880">
              <a:spcBef>
                <a:spcPts val="505"/>
              </a:spcBef>
              <a:buClr>
                <a:srgbClr val="0037A2"/>
              </a:buClr>
              <a:buSzPct val="85000"/>
              <a:buChar char="•"/>
              <a:tabLst>
                <a:tab pos="469900" algn="l"/>
              </a:tabLst>
            </a:pPr>
            <a:r>
              <a:rPr lang="en-US" sz="2400" dirty="0" smtClean="0">
                <a:latin typeface="Arial"/>
                <a:cs typeface="Arial"/>
              </a:rPr>
              <a:t>If you are not a valued teacher, how are you going to help support the University’s missions if/when this funding lapse occurs?</a:t>
            </a:r>
          </a:p>
          <a:p>
            <a:pPr marL="12700" marR="875665" indent="-182880">
              <a:spcBef>
                <a:spcPts val="505"/>
              </a:spcBef>
              <a:buClr>
                <a:srgbClr val="0037A2"/>
              </a:buClr>
              <a:buSzPct val="85000"/>
              <a:buChar char="•"/>
              <a:tabLst>
                <a:tab pos="469900" algn="l"/>
              </a:tabLst>
            </a:pPr>
            <a:endParaRPr lang="en-US" sz="2400" b="1" dirty="0">
              <a:latin typeface="Arial"/>
              <a:cs typeface="Arial"/>
            </a:endParaRPr>
          </a:p>
        </p:txBody>
      </p:sp>
    </p:spTree>
    <p:custDataLst>
      <p:tags r:id="rId1"/>
    </p:custDataLst>
    <p:extLst>
      <p:ext uri="{BB962C8B-B14F-4D97-AF65-F5344CB8AC3E}">
        <p14:creationId xmlns:p14="http://schemas.microsoft.com/office/powerpoint/2010/main" val="370748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aa804d49-c949-4483-b074-bf57267d59b1&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0.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8cce9d76-5e0d-44e1-a848-eaac3ff1d3df&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590b087-0289-4ff9-9f37-7d44e1facd5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590b087-0289-4ff9-9f37-7d44e1facd5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8ff91e4-a185-4464-99e4-ed7d6d135c0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54f2cd5-ab0d-4ab2-9a84-94301bf72a7e&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590b087-0289-4ff9-9f37-7d44e1facd5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8ff91e4-a185-4464-99e4-ed7d6d135c0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d737a676-ef81-443f-844a-8d70ab628385&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8.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54f2cd5-ab0d-4ab2-9a84-94301bf72a7e&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19.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f9dc70a1-a201-414b-9921-7f5ac6e6002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5448ba1-597a-4c88-9577-fac6e57dc82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0.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4633cd76-f25c-409c-b0e0-1106f923a2fc&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5ed04f86-5635-43e3-9761-468c2caf1c4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456af060-8a46-4e44-9928-a5d7cdb30b82&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0dca8b7-f395-4075-ac52-c894ff9e101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590b087-0289-4ff9-9f37-7d44e1facd5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b736e57d-219c-474b-93b3-5580065747b5&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089e09c-61ca-4391-8ed3-028a7b82bc3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c219a953-5f99-4ef1-a6ad-c20723ed978c&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8.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b669d6c0-926d-424e-ba5b-c9aebf446e96&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9.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b736e57d-219c-474b-93b3-5580065747b5&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d1884027-a5f3-4108-89b1-b96213004ee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0.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089e09c-61ca-4391-8ed3-028a7b82bc3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c219a953-5f99-4ef1-a6ad-c20723ed978c&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b669d6c0-926d-424e-ba5b-c9aebf446e96&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bda57531-2e34-4604-b717-45b3b4733b9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d51a865-a52c-4487-8c6f-f6e15c1f3415&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082097e5-3d02-4277-8d66-f483c868530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e16c296d-299e-42a2-bf29-dff0f4bc4d5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ac115517-1848-4733-84ae-75b8769e3e80&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8.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ca5e816-e2d7-4ba7-9c12-5e4360fe1c1e&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9.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6ca5e816-e2d7-4ba7-9c12-5e4360fe1c1e&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d1884027-a5f3-4108-89b1-b96213004ee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0.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ed057b44-6718-434c-ac67-2e5aa5b5b85b&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70d59608-38ea-4b1a-be9d-9f0479d4a0f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7964cb0c-7411-4a02-ad37-76b6a104f5b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d1884027-a5f3-4108-89b1-b96213004ee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70d59608-38ea-4b1a-be9d-9f0479d4a0f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5448ba1-597a-4c88-9577-fac6e57dc82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8.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95448ba1-597a-4c88-9577-fac6e57dc82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9.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8cce9d76-5e0d-44e1-a848-eaac3ff1d3df&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B6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15791</TotalTime>
  <Words>1687</Words>
  <Application>Microsoft Office PowerPoint</Application>
  <PresentationFormat>Custom</PresentationFormat>
  <Paragraphs>359</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Times New Roman</vt:lpstr>
      <vt:lpstr>Office Theme</vt:lpstr>
      <vt:lpstr>P&amp;T Overview for  Faculty Council</vt:lpstr>
      <vt:lpstr>2018-19 P&amp;T Report for the CoM</vt:lpstr>
      <vt:lpstr>Promotion Process</vt:lpstr>
      <vt:lpstr>Promotion Process</vt:lpstr>
      <vt:lpstr>University Level Review</vt:lpstr>
      <vt:lpstr>University Level Review</vt:lpstr>
      <vt:lpstr>The Two Dominant Tracks at UF</vt:lpstr>
      <vt:lpstr>Clinical Distinction in the Multi-Mission Tract</vt:lpstr>
      <vt:lpstr>Points about the Process, from the Provost’s Perspective</vt:lpstr>
      <vt:lpstr>Points about the Process, from the Provost’s Perspective</vt:lpstr>
      <vt:lpstr>The Provost’s View of Promotion</vt:lpstr>
      <vt:lpstr>Dispelling Promotion and/or Tenure Myths</vt:lpstr>
      <vt:lpstr>“As long as I have extramural funding I will be tenured”</vt:lpstr>
      <vt:lpstr>Tenure &amp; Promotion to Associate Professor: Grant Funding</vt:lpstr>
      <vt:lpstr>Tenure Track Promotion to Professor: Grant Funding</vt:lpstr>
      <vt:lpstr>“I was so successful at my prior institution, I will easily be promoted at UF”</vt:lpstr>
      <vt:lpstr>Tenure &amp; Promotion to Associate Professor: Productivity for Time at Rank</vt:lpstr>
      <vt:lpstr>Tenure &amp; Promotion to Associate Professor: Productivity at UF</vt:lpstr>
      <vt:lpstr>Tenure Track Promotion to Professor: Productivity over Academic Career</vt:lpstr>
      <vt:lpstr>Tenure Track Promotion to Professor: Productivity at UF</vt:lpstr>
      <vt:lpstr>Multi-Mission Promotion to Associate Professor: Productivity During Time at Rank</vt:lpstr>
      <vt:lpstr>Multi-Mission Promotion to Associate Professor: Productivity at UF</vt:lpstr>
      <vt:lpstr>Multi-Mission Professors: Productivity over Academic Career</vt:lpstr>
      <vt:lpstr>Multi-Mission Professors: Productivity at UF </vt:lpstr>
      <vt:lpstr>“If the Chair and College really supported me, they would find a way to get me promoted.  They have done so for others”</vt:lpstr>
      <vt:lpstr>Tenure Track – Associate Professor</vt:lpstr>
      <vt:lpstr>Tenure Track – Professor</vt:lpstr>
      <vt:lpstr>Multi-Mission Associate Professor Candidates</vt:lpstr>
      <vt:lpstr>Multi-Mission – Professor Candidates </vt:lpstr>
      <vt:lpstr>Tenure Track – Associate Professor</vt:lpstr>
      <vt:lpstr>Tenure Track – Professor</vt:lpstr>
      <vt:lpstr>Multi-Mission Associate Professor Candidates</vt:lpstr>
      <vt:lpstr>Multi-Mission – Professor Candidates </vt:lpstr>
      <vt:lpstr>Review of Productivity of Faculty Successfully Promoted and/or Tenured</vt:lpstr>
      <vt:lpstr>Refereed Publications: Tenured Associate Professors</vt:lpstr>
      <vt:lpstr>Refereed Publications: Tenured Professors</vt:lpstr>
      <vt:lpstr>Refereed Publications: Multi-Mission Associate Professors</vt:lpstr>
      <vt:lpstr>Refereed Publications: Multi-Mission Professors</vt:lpstr>
      <vt:lpstr>How to Improve our Packets</vt:lpstr>
      <vt:lpstr>How to Improve our Packets</vt:lpstr>
      <vt:lpstr>How to Make Our Case</vt:lpstr>
      <vt:lpstr>Notification Process: May 2020 </vt:lpstr>
      <vt:lpstr>Questions,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Committee</dc:title>
  <dc:creator>Marian Limacher</dc:creator>
  <cp:lastModifiedBy>Segal,Mark Stuart</cp:lastModifiedBy>
  <cp:revision>239</cp:revision>
  <dcterms:created xsi:type="dcterms:W3CDTF">2018-09-11T16:32:56Z</dcterms:created>
  <dcterms:modified xsi:type="dcterms:W3CDTF">2019-12-03T20:58:20Z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2018-06-21T00:00:00Z</vt:filetime>
  </property>
  <property fmtid="{D5CDD505-2E9C-101B-9397-08002B2CF9AE}" pid="3" name="Creator">
    <vt:lpwstr>Microsoft® PowerPoint® 2016</vt:lpwstr>
  </property>
  <property fmtid="{D5CDD505-2E9C-101B-9397-08002B2CF9AE}" pid="4" name="LastSaved">
    <vt:filetime>2018-09-11T00:00:00Z</vt:filetime>
  </property>
</Properties>
</file>